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59" r:id="rId6"/>
    <p:sldId id="260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3" r:id="rId16"/>
    <p:sldId id="278" r:id="rId17"/>
    <p:sldId id="276" r:id="rId18"/>
    <p:sldId id="277" r:id="rId19"/>
    <p:sldId id="279" r:id="rId20"/>
    <p:sldId id="28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21B3AE-A80B-4ABF-A59C-DF7E072B9157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1EB42E23-8C3B-4B83-8B96-1AB1DBF57525}">
      <dgm:prSet phldrT="[Texto]" custT="1"/>
      <dgm:spPr/>
      <dgm:t>
        <a:bodyPr/>
        <a:lstStyle/>
        <a:p>
          <a:r>
            <a:rPr lang="pt-BR" sz="2000" b="1" dirty="0" smtClean="0"/>
            <a:t>29/10</a:t>
          </a:r>
          <a:endParaRPr lang="pt-BR" sz="2000" b="1" dirty="0"/>
        </a:p>
      </dgm:t>
    </dgm:pt>
    <dgm:pt modelId="{12BA8C3C-D48C-4D63-B092-0E38ECE8882C}" type="parTrans" cxnId="{F959F19E-39E9-4D5E-9DF9-AB9CB1DEED6C}">
      <dgm:prSet/>
      <dgm:spPr/>
      <dgm:t>
        <a:bodyPr/>
        <a:lstStyle/>
        <a:p>
          <a:endParaRPr lang="pt-BR"/>
        </a:p>
      </dgm:t>
    </dgm:pt>
    <dgm:pt modelId="{04FCF01B-95FE-4604-8064-0E1180D0F340}" type="sibTrans" cxnId="{F959F19E-39E9-4D5E-9DF9-AB9CB1DEED6C}">
      <dgm:prSet/>
      <dgm:spPr/>
      <dgm:t>
        <a:bodyPr/>
        <a:lstStyle/>
        <a:p>
          <a:endParaRPr lang="pt-BR"/>
        </a:p>
      </dgm:t>
    </dgm:pt>
    <dgm:pt modelId="{CB3CBFDC-701C-4D36-B464-E1FDC13CB232}">
      <dgm:prSet phldrT="[Texto]" custT="1"/>
      <dgm:spPr/>
      <dgm:t>
        <a:bodyPr/>
        <a:lstStyle/>
        <a:p>
          <a:r>
            <a:rPr lang="pt-BR" sz="2800" dirty="0" smtClean="0"/>
            <a:t>Aula expositiva</a:t>
          </a:r>
          <a:endParaRPr lang="pt-BR" sz="2800" dirty="0"/>
        </a:p>
      </dgm:t>
    </dgm:pt>
    <dgm:pt modelId="{941B606C-F005-490D-AAE6-C9B1FC465724}" type="parTrans" cxnId="{69FF43BB-9BEC-46E4-81DF-90868106452C}">
      <dgm:prSet/>
      <dgm:spPr/>
      <dgm:t>
        <a:bodyPr/>
        <a:lstStyle/>
        <a:p>
          <a:endParaRPr lang="pt-BR"/>
        </a:p>
      </dgm:t>
    </dgm:pt>
    <dgm:pt modelId="{797BA9D8-CD98-47A5-9C8F-895D94673259}" type="sibTrans" cxnId="{69FF43BB-9BEC-46E4-81DF-90868106452C}">
      <dgm:prSet/>
      <dgm:spPr/>
      <dgm:t>
        <a:bodyPr/>
        <a:lstStyle/>
        <a:p>
          <a:endParaRPr lang="pt-BR"/>
        </a:p>
      </dgm:t>
    </dgm:pt>
    <dgm:pt modelId="{BC5129B5-A9D1-49B8-9BC8-9679847D2AB6}">
      <dgm:prSet phldrT="[Texto]" custT="1"/>
      <dgm:spPr/>
      <dgm:t>
        <a:bodyPr/>
        <a:lstStyle/>
        <a:p>
          <a:r>
            <a:rPr lang="pt-BR" sz="2000" b="1" dirty="0" smtClean="0"/>
            <a:t>05/11</a:t>
          </a:r>
          <a:endParaRPr lang="pt-BR" sz="2000" b="1" dirty="0"/>
        </a:p>
      </dgm:t>
    </dgm:pt>
    <dgm:pt modelId="{6FCD7B8E-9EB8-4526-B3DE-88594AF7B9E5}" type="parTrans" cxnId="{28160C1E-E9C0-403A-BE60-AA4B008642EB}">
      <dgm:prSet/>
      <dgm:spPr/>
      <dgm:t>
        <a:bodyPr/>
        <a:lstStyle/>
        <a:p>
          <a:endParaRPr lang="pt-BR"/>
        </a:p>
      </dgm:t>
    </dgm:pt>
    <dgm:pt modelId="{8EDDE8E1-49B1-465E-AB8E-584616E3E9BE}" type="sibTrans" cxnId="{28160C1E-E9C0-403A-BE60-AA4B008642EB}">
      <dgm:prSet/>
      <dgm:spPr/>
      <dgm:t>
        <a:bodyPr/>
        <a:lstStyle/>
        <a:p>
          <a:endParaRPr lang="pt-BR"/>
        </a:p>
      </dgm:t>
    </dgm:pt>
    <dgm:pt modelId="{39CD38A8-38AA-4B7D-BA50-B5BE37C0D6C4}">
      <dgm:prSet phldrT="[Texto]" custT="1"/>
      <dgm:spPr/>
      <dgm:t>
        <a:bodyPr/>
        <a:lstStyle/>
        <a:p>
          <a:r>
            <a:rPr lang="pt-BR" sz="2800" dirty="0" smtClean="0"/>
            <a:t>Aula expositiva</a:t>
          </a:r>
          <a:endParaRPr lang="pt-BR" sz="2800" dirty="0"/>
        </a:p>
      </dgm:t>
    </dgm:pt>
    <dgm:pt modelId="{B9C46FCF-B523-47DD-A592-98AE834260FB}" type="parTrans" cxnId="{E331D33D-22EF-4DA2-B2AC-06184A39F8DB}">
      <dgm:prSet/>
      <dgm:spPr/>
      <dgm:t>
        <a:bodyPr/>
        <a:lstStyle/>
        <a:p>
          <a:endParaRPr lang="pt-BR"/>
        </a:p>
      </dgm:t>
    </dgm:pt>
    <dgm:pt modelId="{8F13956B-0772-4361-ADAE-23817504DEC1}" type="sibTrans" cxnId="{E331D33D-22EF-4DA2-B2AC-06184A39F8DB}">
      <dgm:prSet/>
      <dgm:spPr/>
      <dgm:t>
        <a:bodyPr/>
        <a:lstStyle/>
        <a:p>
          <a:endParaRPr lang="pt-BR"/>
        </a:p>
      </dgm:t>
    </dgm:pt>
    <dgm:pt modelId="{1FDE5A32-63A7-482E-8496-6A3B946E0C5E}">
      <dgm:prSet phldrT="[Texto]" custT="1"/>
      <dgm:spPr/>
      <dgm:t>
        <a:bodyPr/>
        <a:lstStyle/>
        <a:p>
          <a:r>
            <a:rPr lang="pt-BR" sz="2000" b="1" dirty="0" smtClean="0"/>
            <a:t>12/11</a:t>
          </a:r>
          <a:endParaRPr lang="pt-BR" sz="2000" b="1" dirty="0"/>
        </a:p>
      </dgm:t>
    </dgm:pt>
    <dgm:pt modelId="{708A1DAE-BDEF-41BB-87E8-13CFC8D03A8F}" type="parTrans" cxnId="{8F282BBB-649C-4DAA-843D-83F6CE689821}">
      <dgm:prSet/>
      <dgm:spPr/>
      <dgm:t>
        <a:bodyPr/>
        <a:lstStyle/>
        <a:p>
          <a:endParaRPr lang="pt-BR"/>
        </a:p>
      </dgm:t>
    </dgm:pt>
    <dgm:pt modelId="{2F50CE59-2F44-40AB-8C64-045301D7C425}" type="sibTrans" cxnId="{8F282BBB-649C-4DAA-843D-83F6CE689821}">
      <dgm:prSet/>
      <dgm:spPr/>
      <dgm:t>
        <a:bodyPr/>
        <a:lstStyle/>
        <a:p>
          <a:endParaRPr lang="pt-BR"/>
        </a:p>
      </dgm:t>
    </dgm:pt>
    <dgm:pt modelId="{1C1F8168-4576-47CE-9C04-31A000B4BEE6}">
      <dgm:prSet phldrT="[Texto]" custT="1"/>
      <dgm:spPr/>
      <dgm:t>
        <a:bodyPr/>
        <a:lstStyle/>
        <a:p>
          <a:r>
            <a:rPr lang="pt-BR" sz="2800" dirty="0" smtClean="0"/>
            <a:t>Aula expositiva</a:t>
          </a:r>
          <a:endParaRPr lang="pt-BR" sz="2800" dirty="0"/>
        </a:p>
      </dgm:t>
    </dgm:pt>
    <dgm:pt modelId="{F6F2D26C-95AE-4B28-9EE4-27810B3333AF}" type="parTrans" cxnId="{AC9B5F83-13FD-4664-8FE2-278394351654}">
      <dgm:prSet/>
      <dgm:spPr/>
      <dgm:t>
        <a:bodyPr/>
        <a:lstStyle/>
        <a:p>
          <a:endParaRPr lang="pt-BR"/>
        </a:p>
      </dgm:t>
    </dgm:pt>
    <dgm:pt modelId="{1C6902ED-A6E0-445A-94BB-AFEF341EE2A5}" type="sibTrans" cxnId="{AC9B5F83-13FD-4664-8FE2-278394351654}">
      <dgm:prSet/>
      <dgm:spPr/>
      <dgm:t>
        <a:bodyPr/>
        <a:lstStyle/>
        <a:p>
          <a:endParaRPr lang="pt-BR"/>
        </a:p>
      </dgm:t>
    </dgm:pt>
    <dgm:pt modelId="{65BF7868-BFAA-4BAC-892B-56D5462E1448}">
      <dgm:prSet phldrT="[Texto]" custT="1"/>
      <dgm:spPr/>
      <dgm:t>
        <a:bodyPr/>
        <a:lstStyle/>
        <a:p>
          <a:r>
            <a:rPr lang="pt-BR" sz="2800" dirty="0" smtClean="0"/>
            <a:t>Discussão de Textos</a:t>
          </a:r>
          <a:endParaRPr lang="pt-BR" sz="2800" dirty="0"/>
        </a:p>
      </dgm:t>
    </dgm:pt>
    <dgm:pt modelId="{E1E2CC7E-C44A-4D5B-85BB-2C8560BEE6C4}" type="parTrans" cxnId="{672D24C3-6F91-4A2A-910E-8EA9877D0EAE}">
      <dgm:prSet/>
      <dgm:spPr/>
    </dgm:pt>
    <dgm:pt modelId="{81E98163-78FC-46CC-BA4B-BACF90A26BA0}" type="sibTrans" cxnId="{672D24C3-6F91-4A2A-910E-8EA9877D0EAE}">
      <dgm:prSet/>
      <dgm:spPr/>
    </dgm:pt>
    <dgm:pt modelId="{C04A9B6F-19AE-4A67-9EC4-9261DE3991FC}" type="pres">
      <dgm:prSet presAssocID="{0321B3AE-A80B-4ABF-A59C-DF7E072B915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094D639-A41F-4A41-88B3-DA754EF4AEB3}" type="pres">
      <dgm:prSet presAssocID="{1EB42E23-8C3B-4B83-8B96-1AB1DBF57525}" presName="composite" presStyleCnt="0"/>
      <dgm:spPr/>
    </dgm:pt>
    <dgm:pt modelId="{DBF7FD0B-65FA-4AE2-98F3-7B5C9E606DA2}" type="pres">
      <dgm:prSet presAssocID="{1EB42E23-8C3B-4B83-8B96-1AB1DBF5752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72707EF-79C0-4A79-8B3B-2B949EF8DBE8}" type="pres">
      <dgm:prSet presAssocID="{1EB42E23-8C3B-4B83-8B96-1AB1DBF57525}" presName="descendantText" presStyleLbl="alignAcc1" presStyleIdx="0" presStyleCnt="3" custLinFactNeighborX="3444" custLinFactNeighborY="-7198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9C92AA5-1450-4569-A28F-695B43FA4883}" type="pres">
      <dgm:prSet presAssocID="{04FCF01B-95FE-4604-8064-0E1180D0F340}" presName="sp" presStyleCnt="0"/>
      <dgm:spPr/>
    </dgm:pt>
    <dgm:pt modelId="{7DFC12A7-FEB6-40DD-9023-27C1600A53BC}" type="pres">
      <dgm:prSet presAssocID="{BC5129B5-A9D1-49B8-9BC8-9679847D2AB6}" presName="composite" presStyleCnt="0"/>
      <dgm:spPr/>
    </dgm:pt>
    <dgm:pt modelId="{CD20572C-CA03-46F7-9DA5-CFB556F8B12A}" type="pres">
      <dgm:prSet presAssocID="{BC5129B5-A9D1-49B8-9BC8-9679847D2A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75249A-84C7-4CD3-B659-C475630512A4}" type="pres">
      <dgm:prSet presAssocID="{BC5129B5-A9D1-49B8-9BC8-9679847D2AB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DE5817-CED0-4106-A19F-69C0BFD03078}" type="pres">
      <dgm:prSet presAssocID="{8EDDE8E1-49B1-465E-AB8E-584616E3E9BE}" presName="sp" presStyleCnt="0"/>
      <dgm:spPr/>
    </dgm:pt>
    <dgm:pt modelId="{7D8E80B6-54F8-4D34-A2B1-B3653CDC7779}" type="pres">
      <dgm:prSet presAssocID="{1FDE5A32-63A7-482E-8496-6A3B946E0C5E}" presName="composite" presStyleCnt="0"/>
      <dgm:spPr/>
    </dgm:pt>
    <dgm:pt modelId="{0C1B7481-6442-4EF7-AEB2-1906298289EB}" type="pres">
      <dgm:prSet presAssocID="{1FDE5A32-63A7-482E-8496-6A3B946E0C5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4D9043-22AE-467C-A715-A6378E86AE37}" type="pres">
      <dgm:prSet presAssocID="{1FDE5A32-63A7-482E-8496-6A3B946E0C5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C9B5F83-13FD-4664-8FE2-278394351654}" srcId="{1FDE5A32-63A7-482E-8496-6A3B946E0C5E}" destId="{1C1F8168-4576-47CE-9C04-31A000B4BEE6}" srcOrd="0" destOrd="0" parTransId="{F6F2D26C-95AE-4B28-9EE4-27810B3333AF}" sibTransId="{1C6902ED-A6E0-445A-94BB-AFEF341EE2A5}"/>
    <dgm:cxn modelId="{F6CC8DBF-DBC1-4D38-93E9-1B2A9E6E9AA5}" type="presOf" srcId="{39CD38A8-38AA-4B7D-BA50-B5BE37C0D6C4}" destId="{B575249A-84C7-4CD3-B659-C475630512A4}" srcOrd="0" destOrd="0" presId="urn:microsoft.com/office/officeart/2005/8/layout/chevron2"/>
    <dgm:cxn modelId="{2202B03D-7953-4502-B4F6-CAA60F05ACCC}" type="presOf" srcId="{1C1F8168-4576-47CE-9C04-31A000B4BEE6}" destId="{EC4D9043-22AE-467C-A715-A6378E86AE37}" srcOrd="0" destOrd="0" presId="urn:microsoft.com/office/officeart/2005/8/layout/chevron2"/>
    <dgm:cxn modelId="{EDD03BCE-1AD1-41BB-A0B7-B3576F7F71A4}" type="presOf" srcId="{1EB42E23-8C3B-4B83-8B96-1AB1DBF57525}" destId="{DBF7FD0B-65FA-4AE2-98F3-7B5C9E606DA2}" srcOrd="0" destOrd="0" presId="urn:microsoft.com/office/officeart/2005/8/layout/chevron2"/>
    <dgm:cxn modelId="{F6F00F14-7AA9-4A03-9B7A-29323F69B778}" type="presOf" srcId="{CB3CBFDC-701C-4D36-B464-E1FDC13CB232}" destId="{B72707EF-79C0-4A79-8B3B-2B949EF8DBE8}" srcOrd="0" destOrd="0" presId="urn:microsoft.com/office/officeart/2005/8/layout/chevron2"/>
    <dgm:cxn modelId="{69FF43BB-9BEC-46E4-81DF-90868106452C}" srcId="{1EB42E23-8C3B-4B83-8B96-1AB1DBF57525}" destId="{CB3CBFDC-701C-4D36-B464-E1FDC13CB232}" srcOrd="0" destOrd="0" parTransId="{941B606C-F005-490D-AAE6-C9B1FC465724}" sibTransId="{797BA9D8-CD98-47A5-9C8F-895D94673259}"/>
    <dgm:cxn modelId="{F959F19E-39E9-4D5E-9DF9-AB9CB1DEED6C}" srcId="{0321B3AE-A80B-4ABF-A59C-DF7E072B9157}" destId="{1EB42E23-8C3B-4B83-8B96-1AB1DBF57525}" srcOrd="0" destOrd="0" parTransId="{12BA8C3C-D48C-4D63-B092-0E38ECE8882C}" sibTransId="{04FCF01B-95FE-4604-8064-0E1180D0F340}"/>
    <dgm:cxn modelId="{8F282BBB-649C-4DAA-843D-83F6CE689821}" srcId="{0321B3AE-A80B-4ABF-A59C-DF7E072B9157}" destId="{1FDE5A32-63A7-482E-8496-6A3B946E0C5E}" srcOrd="2" destOrd="0" parTransId="{708A1DAE-BDEF-41BB-87E8-13CFC8D03A8F}" sibTransId="{2F50CE59-2F44-40AB-8C64-045301D7C425}"/>
    <dgm:cxn modelId="{192FAE51-C6EF-4E2A-9C1E-EAB1CDA5C387}" type="presOf" srcId="{65BF7868-BFAA-4BAC-892B-56D5462E1448}" destId="{EC4D9043-22AE-467C-A715-A6378E86AE37}" srcOrd="0" destOrd="1" presId="urn:microsoft.com/office/officeart/2005/8/layout/chevron2"/>
    <dgm:cxn modelId="{E27C408B-7A3E-4111-8D4D-2C8315F28F34}" type="presOf" srcId="{1FDE5A32-63A7-482E-8496-6A3B946E0C5E}" destId="{0C1B7481-6442-4EF7-AEB2-1906298289EB}" srcOrd="0" destOrd="0" presId="urn:microsoft.com/office/officeart/2005/8/layout/chevron2"/>
    <dgm:cxn modelId="{D47D7C39-354C-4D4A-A510-4CE200A1DD24}" type="presOf" srcId="{BC5129B5-A9D1-49B8-9BC8-9679847D2AB6}" destId="{CD20572C-CA03-46F7-9DA5-CFB556F8B12A}" srcOrd="0" destOrd="0" presId="urn:microsoft.com/office/officeart/2005/8/layout/chevron2"/>
    <dgm:cxn modelId="{28160C1E-E9C0-403A-BE60-AA4B008642EB}" srcId="{0321B3AE-A80B-4ABF-A59C-DF7E072B9157}" destId="{BC5129B5-A9D1-49B8-9BC8-9679847D2AB6}" srcOrd="1" destOrd="0" parTransId="{6FCD7B8E-9EB8-4526-B3DE-88594AF7B9E5}" sibTransId="{8EDDE8E1-49B1-465E-AB8E-584616E3E9BE}"/>
    <dgm:cxn modelId="{672D24C3-6F91-4A2A-910E-8EA9877D0EAE}" srcId="{1FDE5A32-63A7-482E-8496-6A3B946E0C5E}" destId="{65BF7868-BFAA-4BAC-892B-56D5462E1448}" srcOrd="1" destOrd="0" parTransId="{E1E2CC7E-C44A-4D5B-85BB-2C8560BEE6C4}" sibTransId="{81E98163-78FC-46CC-BA4B-BACF90A26BA0}"/>
    <dgm:cxn modelId="{57F4DBF1-A8B0-4CC7-88AE-B9AD1D030ACF}" type="presOf" srcId="{0321B3AE-A80B-4ABF-A59C-DF7E072B9157}" destId="{C04A9B6F-19AE-4A67-9EC4-9261DE3991FC}" srcOrd="0" destOrd="0" presId="urn:microsoft.com/office/officeart/2005/8/layout/chevron2"/>
    <dgm:cxn modelId="{E331D33D-22EF-4DA2-B2AC-06184A39F8DB}" srcId="{BC5129B5-A9D1-49B8-9BC8-9679847D2AB6}" destId="{39CD38A8-38AA-4B7D-BA50-B5BE37C0D6C4}" srcOrd="0" destOrd="0" parTransId="{B9C46FCF-B523-47DD-A592-98AE834260FB}" sibTransId="{8F13956B-0772-4361-ADAE-23817504DEC1}"/>
    <dgm:cxn modelId="{B922B8F2-01C7-4F68-AFD1-449650D433F6}" type="presParOf" srcId="{C04A9B6F-19AE-4A67-9EC4-9261DE3991FC}" destId="{2094D639-A41F-4A41-88B3-DA754EF4AEB3}" srcOrd="0" destOrd="0" presId="urn:microsoft.com/office/officeart/2005/8/layout/chevron2"/>
    <dgm:cxn modelId="{17421C4D-2681-4A47-8F82-92C8013C91C7}" type="presParOf" srcId="{2094D639-A41F-4A41-88B3-DA754EF4AEB3}" destId="{DBF7FD0B-65FA-4AE2-98F3-7B5C9E606DA2}" srcOrd="0" destOrd="0" presId="urn:microsoft.com/office/officeart/2005/8/layout/chevron2"/>
    <dgm:cxn modelId="{170D0CEC-18E6-4892-9B34-2C4DD06341DE}" type="presParOf" srcId="{2094D639-A41F-4A41-88B3-DA754EF4AEB3}" destId="{B72707EF-79C0-4A79-8B3B-2B949EF8DBE8}" srcOrd="1" destOrd="0" presId="urn:microsoft.com/office/officeart/2005/8/layout/chevron2"/>
    <dgm:cxn modelId="{05AF0E91-FCA3-430F-9A69-C418AE01EE22}" type="presParOf" srcId="{C04A9B6F-19AE-4A67-9EC4-9261DE3991FC}" destId="{B9C92AA5-1450-4569-A28F-695B43FA4883}" srcOrd="1" destOrd="0" presId="urn:microsoft.com/office/officeart/2005/8/layout/chevron2"/>
    <dgm:cxn modelId="{611AA6DD-6EC9-46CC-BC84-8B8DE3EEF662}" type="presParOf" srcId="{C04A9B6F-19AE-4A67-9EC4-9261DE3991FC}" destId="{7DFC12A7-FEB6-40DD-9023-27C1600A53BC}" srcOrd="2" destOrd="0" presId="urn:microsoft.com/office/officeart/2005/8/layout/chevron2"/>
    <dgm:cxn modelId="{6EF4BCFC-5DDA-4E20-8E79-B61FB5361010}" type="presParOf" srcId="{7DFC12A7-FEB6-40DD-9023-27C1600A53BC}" destId="{CD20572C-CA03-46F7-9DA5-CFB556F8B12A}" srcOrd="0" destOrd="0" presId="urn:microsoft.com/office/officeart/2005/8/layout/chevron2"/>
    <dgm:cxn modelId="{2519B701-B099-4DBC-B597-739DEFF78994}" type="presParOf" srcId="{7DFC12A7-FEB6-40DD-9023-27C1600A53BC}" destId="{B575249A-84C7-4CD3-B659-C475630512A4}" srcOrd="1" destOrd="0" presId="urn:microsoft.com/office/officeart/2005/8/layout/chevron2"/>
    <dgm:cxn modelId="{6E3FA501-E0CE-4FD8-ADBD-8E593A429D06}" type="presParOf" srcId="{C04A9B6F-19AE-4A67-9EC4-9261DE3991FC}" destId="{46DE5817-CED0-4106-A19F-69C0BFD03078}" srcOrd="3" destOrd="0" presId="urn:microsoft.com/office/officeart/2005/8/layout/chevron2"/>
    <dgm:cxn modelId="{28AB40AC-CC57-415C-B2C7-A081BF374EE9}" type="presParOf" srcId="{C04A9B6F-19AE-4A67-9EC4-9261DE3991FC}" destId="{7D8E80B6-54F8-4D34-A2B1-B3653CDC7779}" srcOrd="4" destOrd="0" presId="urn:microsoft.com/office/officeart/2005/8/layout/chevron2"/>
    <dgm:cxn modelId="{B7D38AC3-4E54-44C2-B66E-3A1674B083A0}" type="presParOf" srcId="{7D8E80B6-54F8-4D34-A2B1-B3653CDC7779}" destId="{0C1B7481-6442-4EF7-AEB2-1906298289EB}" srcOrd="0" destOrd="0" presId="urn:microsoft.com/office/officeart/2005/8/layout/chevron2"/>
    <dgm:cxn modelId="{FA71601D-69D4-412D-BC1B-82188C6BCFF3}" type="presParOf" srcId="{7D8E80B6-54F8-4D34-A2B1-B3653CDC7779}" destId="{EC4D9043-22AE-467C-A715-A6378E86AE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1AC3A4-3F18-4172-9D5E-956A2E24603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05EC7BB-F6DE-4D9A-81F0-41FF279896DC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pt-BR" dirty="0" smtClean="0"/>
            <a:t>Uma agenda que define contornos, envolvidos e estratégias para enfrentar a situação-problema</a:t>
          </a:r>
          <a:endParaRPr lang="pt-BR" dirty="0"/>
        </a:p>
      </dgm:t>
    </dgm:pt>
    <dgm:pt modelId="{851FD236-59AC-4413-8627-093ABFF94CDB}" type="parTrans" cxnId="{A77EFF8A-5A58-47D7-88F9-BF82FC853E39}">
      <dgm:prSet/>
      <dgm:spPr/>
      <dgm:t>
        <a:bodyPr/>
        <a:lstStyle/>
        <a:p>
          <a:endParaRPr lang="pt-BR"/>
        </a:p>
      </dgm:t>
    </dgm:pt>
    <dgm:pt modelId="{887859A3-E7A8-4917-9773-3DE14C5BA144}" type="sibTrans" cxnId="{A77EFF8A-5A58-47D7-88F9-BF82FC853E39}">
      <dgm:prSet/>
      <dgm:spPr/>
      <dgm:t>
        <a:bodyPr/>
        <a:lstStyle/>
        <a:p>
          <a:endParaRPr lang="pt-BR"/>
        </a:p>
      </dgm:t>
    </dgm:pt>
    <dgm:pt modelId="{5F0F2EF2-4945-44EC-8201-7036541C20F9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pt-BR" dirty="0" smtClean="0"/>
            <a:t>Atores que representam, interpretam e respondem a situação-problema </a:t>
          </a:r>
          <a:endParaRPr lang="pt-BR" dirty="0"/>
        </a:p>
      </dgm:t>
    </dgm:pt>
    <dgm:pt modelId="{EFA74F69-F8B7-43D6-B7A0-C64F3265A1F5}" type="parTrans" cxnId="{8CFC6CD5-2DDE-4BEB-8B3B-B2D412D2053A}">
      <dgm:prSet/>
      <dgm:spPr/>
      <dgm:t>
        <a:bodyPr/>
        <a:lstStyle/>
        <a:p>
          <a:endParaRPr lang="pt-BR"/>
        </a:p>
      </dgm:t>
    </dgm:pt>
    <dgm:pt modelId="{E95CEFB1-AAE3-4304-88D4-010468C455CC}" type="sibTrans" cxnId="{8CFC6CD5-2DDE-4BEB-8B3B-B2D412D2053A}">
      <dgm:prSet/>
      <dgm:spPr/>
      <dgm:t>
        <a:bodyPr/>
        <a:lstStyle/>
        <a:p>
          <a:endParaRPr lang="pt-BR"/>
        </a:p>
      </dgm:t>
    </dgm:pt>
    <dgm:pt modelId="{BD5AC346-79F4-42D5-8A46-68B704D6F69D}">
      <dgm:prSet phldrT="[Texto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 smtClean="0"/>
            <a:t>Recursos que são afetados pela situação-problema</a:t>
          </a:r>
          <a:endParaRPr lang="pt-BR" dirty="0"/>
        </a:p>
      </dgm:t>
    </dgm:pt>
    <dgm:pt modelId="{5A2DB0BA-2DA6-4447-A2EC-624FFD5EDE10}" type="parTrans" cxnId="{1EA80680-E032-4107-9B6B-766A9C8380C7}">
      <dgm:prSet/>
      <dgm:spPr/>
      <dgm:t>
        <a:bodyPr/>
        <a:lstStyle/>
        <a:p>
          <a:endParaRPr lang="pt-BR"/>
        </a:p>
      </dgm:t>
    </dgm:pt>
    <dgm:pt modelId="{56102B80-991E-4DDC-A263-E7216F45336B}" type="sibTrans" cxnId="{1EA80680-E032-4107-9B6B-766A9C8380C7}">
      <dgm:prSet/>
      <dgm:spPr/>
      <dgm:t>
        <a:bodyPr/>
        <a:lstStyle/>
        <a:p>
          <a:endParaRPr lang="pt-BR"/>
        </a:p>
      </dgm:t>
    </dgm:pt>
    <dgm:pt modelId="{4036E380-E837-4766-9D7D-AA26A9EA1C8E}" type="pres">
      <dgm:prSet presAssocID="{B81AC3A4-3F18-4172-9D5E-956A2E24603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CBEB4B4-64A3-436A-8CF3-668DD8B9E2DC}" type="pres">
      <dgm:prSet presAssocID="{B05EC7BB-F6DE-4D9A-81F0-41FF279896DC}" presName="parentLin" presStyleCnt="0"/>
      <dgm:spPr/>
    </dgm:pt>
    <dgm:pt modelId="{5DF3BADD-4120-4ED9-BB80-F542209DA954}" type="pres">
      <dgm:prSet presAssocID="{B05EC7BB-F6DE-4D9A-81F0-41FF279896DC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8AE8F04C-770B-4B9E-8B7A-548F5639A037}" type="pres">
      <dgm:prSet presAssocID="{B05EC7BB-F6DE-4D9A-81F0-41FF279896DC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477587-BA1A-41B1-A648-CD97F7CFC74D}" type="pres">
      <dgm:prSet presAssocID="{B05EC7BB-F6DE-4D9A-81F0-41FF279896DC}" presName="negativeSpace" presStyleCnt="0"/>
      <dgm:spPr/>
    </dgm:pt>
    <dgm:pt modelId="{B884B64D-B1D3-4D31-AA2D-92F183D24B6B}" type="pres">
      <dgm:prSet presAssocID="{B05EC7BB-F6DE-4D9A-81F0-41FF279896DC}" presName="childText" presStyleLbl="conFgAcc1" presStyleIdx="0" presStyleCnt="3">
        <dgm:presLayoutVars>
          <dgm:bulletEnabled val="1"/>
        </dgm:presLayoutVars>
      </dgm:prSet>
      <dgm:spPr/>
    </dgm:pt>
    <dgm:pt modelId="{A65D2D36-A083-41DD-8FF5-346735F883DB}" type="pres">
      <dgm:prSet presAssocID="{887859A3-E7A8-4917-9773-3DE14C5BA144}" presName="spaceBetweenRectangles" presStyleCnt="0"/>
      <dgm:spPr/>
    </dgm:pt>
    <dgm:pt modelId="{2BC89522-4B5E-40BA-9E59-914974037347}" type="pres">
      <dgm:prSet presAssocID="{5F0F2EF2-4945-44EC-8201-7036541C20F9}" presName="parentLin" presStyleCnt="0"/>
      <dgm:spPr/>
    </dgm:pt>
    <dgm:pt modelId="{CA172B1A-87E0-480A-B8B1-AE9197878388}" type="pres">
      <dgm:prSet presAssocID="{5F0F2EF2-4945-44EC-8201-7036541C20F9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747EDBCB-2883-4FFD-B417-6B6F762656A2}" type="pres">
      <dgm:prSet presAssocID="{5F0F2EF2-4945-44EC-8201-7036541C20F9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224FA9-7A31-480E-9C90-6A86724A3067}" type="pres">
      <dgm:prSet presAssocID="{5F0F2EF2-4945-44EC-8201-7036541C20F9}" presName="negativeSpace" presStyleCnt="0"/>
      <dgm:spPr/>
    </dgm:pt>
    <dgm:pt modelId="{732C7D66-7B68-4B9B-8A18-EB3CF91B1221}" type="pres">
      <dgm:prSet presAssocID="{5F0F2EF2-4945-44EC-8201-7036541C20F9}" presName="childText" presStyleLbl="conFgAcc1" presStyleIdx="1" presStyleCnt="3">
        <dgm:presLayoutVars>
          <dgm:bulletEnabled val="1"/>
        </dgm:presLayoutVars>
      </dgm:prSet>
      <dgm:spPr/>
    </dgm:pt>
    <dgm:pt modelId="{E8656647-0C12-458B-897A-BD474CD0CA97}" type="pres">
      <dgm:prSet presAssocID="{E95CEFB1-AAE3-4304-88D4-010468C455CC}" presName="spaceBetweenRectangles" presStyleCnt="0"/>
      <dgm:spPr/>
    </dgm:pt>
    <dgm:pt modelId="{C03A627E-28A9-4A7D-9E5A-C49945F24F33}" type="pres">
      <dgm:prSet presAssocID="{BD5AC346-79F4-42D5-8A46-68B704D6F69D}" presName="parentLin" presStyleCnt="0"/>
      <dgm:spPr/>
    </dgm:pt>
    <dgm:pt modelId="{806C9042-0D86-429A-BDA9-AFAD6E75845D}" type="pres">
      <dgm:prSet presAssocID="{BD5AC346-79F4-42D5-8A46-68B704D6F69D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30528F42-2B95-424F-95E8-4AB9A1AC4465}" type="pres">
      <dgm:prSet presAssocID="{BD5AC346-79F4-42D5-8A46-68B704D6F69D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EFB292-B42D-4A46-B1D2-4E24682C4E8D}" type="pres">
      <dgm:prSet presAssocID="{BD5AC346-79F4-42D5-8A46-68B704D6F69D}" presName="negativeSpace" presStyleCnt="0"/>
      <dgm:spPr/>
    </dgm:pt>
    <dgm:pt modelId="{E7047566-3623-4218-8FB0-8A1AF9B5FC1C}" type="pres">
      <dgm:prSet presAssocID="{BD5AC346-79F4-42D5-8A46-68B704D6F69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77EFF8A-5A58-47D7-88F9-BF82FC853E39}" srcId="{B81AC3A4-3F18-4172-9D5E-956A2E24603C}" destId="{B05EC7BB-F6DE-4D9A-81F0-41FF279896DC}" srcOrd="0" destOrd="0" parTransId="{851FD236-59AC-4413-8627-093ABFF94CDB}" sibTransId="{887859A3-E7A8-4917-9773-3DE14C5BA144}"/>
    <dgm:cxn modelId="{D708DC6B-631A-473C-81A4-E872CD62FE76}" type="presOf" srcId="{5F0F2EF2-4945-44EC-8201-7036541C20F9}" destId="{CA172B1A-87E0-480A-B8B1-AE9197878388}" srcOrd="0" destOrd="0" presId="urn:microsoft.com/office/officeart/2005/8/layout/list1"/>
    <dgm:cxn modelId="{1889BA92-92BD-49EE-856B-899E0487DB58}" type="presOf" srcId="{B81AC3A4-3F18-4172-9D5E-956A2E24603C}" destId="{4036E380-E837-4766-9D7D-AA26A9EA1C8E}" srcOrd="0" destOrd="0" presId="urn:microsoft.com/office/officeart/2005/8/layout/list1"/>
    <dgm:cxn modelId="{28825B4D-14CA-4C75-A6DB-B07A2845E1D5}" type="presOf" srcId="{5F0F2EF2-4945-44EC-8201-7036541C20F9}" destId="{747EDBCB-2883-4FFD-B417-6B6F762656A2}" srcOrd="1" destOrd="0" presId="urn:microsoft.com/office/officeart/2005/8/layout/list1"/>
    <dgm:cxn modelId="{0C9948F0-568B-47DA-A421-62AD8C615208}" type="presOf" srcId="{B05EC7BB-F6DE-4D9A-81F0-41FF279896DC}" destId="{8AE8F04C-770B-4B9E-8B7A-548F5639A037}" srcOrd="1" destOrd="0" presId="urn:microsoft.com/office/officeart/2005/8/layout/list1"/>
    <dgm:cxn modelId="{02962A46-8CA0-438E-80B6-0AC4367EB5C5}" type="presOf" srcId="{BD5AC346-79F4-42D5-8A46-68B704D6F69D}" destId="{30528F42-2B95-424F-95E8-4AB9A1AC4465}" srcOrd="1" destOrd="0" presId="urn:microsoft.com/office/officeart/2005/8/layout/list1"/>
    <dgm:cxn modelId="{8CFC6CD5-2DDE-4BEB-8B3B-B2D412D2053A}" srcId="{B81AC3A4-3F18-4172-9D5E-956A2E24603C}" destId="{5F0F2EF2-4945-44EC-8201-7036541C20F9}" srcOrd="1" destOrd="0" parTransId="{EFA74F69-F8B7-43D6-B7A0-C64F3265A1F5}" sibTransId="{E95CEFB1-AAE3-4304-88D4-010468C455CC}"/>
    <dgm:cxn modelId="{7EAD68F5-C7F9-4201-B25B-0397411061F9}" type="presOf" srcId="{BD5AC346-79F4-42D5-8A46-68B704D6F69D}" destId="{806C9042-0D86-429A-BDA9-AFAD6E75845D}" srcOrd="0" destOrd="0" presId="urn:microsoft.com/office/officeart/2005/8/layout/list1"/>
    <dgm:cxn modelId="{1EA80680-E032-4107-9B6B-766A9C8380C7}" srcId="{B81AC3A4-3F18-4172-9D5E-956A2E24603C}" destId="{BD5AC346-79F4-42D5-8A46-68B704D6F69D}" srcOrd="2" destOrd="0" parTransId="{5A2DB0BA-2DA6-4447-A2EC-624FFD5EDE10}" sibTransId="{56102B80-991E-4DDC-A263-E7216F45336B}"/>
    <dgm:cxn modelId="{1862A82B-5545-4166-94E5-C0F14B4CF489}" type="presOf" srcId="{B05EC7BB-F6DE-4D9A-81F0-41FF279896DC}" destId="{5DF3BADD-4120-4ED9-BB80-F542209DA954}" srcOrd="0" destOrd="0" presId="urn:microsoft.com/office/officeart/2005/8/layout/list1"/>
    <dgm:cxn modelId="{8C40E522-A6DE-4CAC-987E-D1D7723C6AD7}" type="presParOf" srcId="{4036E380-E837-4766-9D7D-AA26A9EA1C8E}" destId="{ACBEB4B4-64A3-436A-8CF3-668DD8B9E2DC}" srcOrd="0" destOrd="0" presId="urn:microsoft.com/office/officeart/2005/8/layout/list1"/>
    <dgm:cxn modelId="{7ACB9A02-274B-42C4-AB90-7174579A2933}" type="presParOf" srcId="{ACBEB4B4-64A3-436A-8CF3-668DD8B9E2DC}" destId="{5DF3BADD-4120-4ED9-BB80-F542209DA954}" srcOrd="0" destOrd="0" presId="urn:microsoft.com/office/officeart/2005/8/layout/list1"/>
    <dgm:cxn modelId="{783ECA79-313E-4C01-B680-7DF22C915B7B}" type="presParOf" srcId="{ACBEB4B4-64A3-436A-8CF3-668DD8B9E2DC}" destId="{8AE8F04C-770B-4B9E-8B7A-548F5639A037}" srcOrd="1" destOrd="0" presId="urn:microsoft.com/office/officeart/2005/8/layout/list1"/>
    <dgm:cxn modelId="{FC753D4C-EFC9-4218-85B3-2CE2245A4C73}" type="presParOf" srcId="{4036E380-E837-4766-9D7D-AA26A9EA1C8E}" destId="{0D477587-BA1A-41B1-A648-CD97F7CFC74D}" srcOrd="1" destOrd="0" presId="urn:microsoft.com/office/officeart/2005/8/layout/list1"/>
    <dgm:cxn modelId="{6ECC521D-68C6-422B-9B4D-710D3D9D9723}" type="presParOf" srcId="{4036E380-E837-4766-9D7D-AA26A9EA1C8E}" destId="{B884B64D-B1D3-4D31-AA2D-92F183D24B6B}" srcOrd="2" destOrd="0" presId="urn:microsoft.com/office/officeart/2005/8/layout/list1"/>
    <dgm:cxn modelId="{589BC079-5C91-4E57-9302-A0273A9E103C}" type="presParOf" srcId="{4036E380-E837-4766-9D7D-AA26A9EA1C8E}" destId="{A65D2D36-A083-41DD-8FF5-346735F883DB}" srcOrd="3" destOrd="0" presId="urn:microsoft.com/office/officeart/2005/8/layout/list1"/>
    <dgm:cxn modelId="{AAAFE3C5-B200-4503-B5D4-C3D1878292EE}" type="presParOf" srcId="{4036E380-E837-4766-9D7D-AA26A9EA1C8E}" destId="{2BC89522-4B5E-40BA-9E59-914974037347}" srcOrd="4" destOrd="0" presId="urn:microsoft.com/office/officeart/2005/8/layout/list1"/>
    <dgm:cxn modelId="{B84BB0CA-13B6-41C5-B240-6D712F6C9D29}" type="presParOf" srcId="{2BC89522-4B5E-40BA-9E59-914974037347}" destId="{CA172B1A-87E0-480A-B8B1-AE9197878388}" srcOrd="0" destOrd="0" presId="urn:microsoft.com/office/officeart/2005/8/layout/list1"/>
    <dgm:cxn modelId="{35600A43-2FDF-4BE0-A839-E11622B2C943}" type="presParOf" srcId="{2BC89522-4B5E-40BA-9E59-914974037347}" destId="{747EDBCB-2883-4FFD-B417-6B6F762656A2}" srcOrd="1" destOrd="0" presId="urn:microsoft.com/office/officeart/2005/8/layout/list1"/>
    <dgm:cxn modelId="{B66CCF2D-2760-4C0A-BBF7-A77E7EF81935}" type="presParOf" srcId="{4036E380-E837-4766-9D7D-AA26A9EA1C8E}" destId="{60224FA9-7A31-480E-9C90-6A86724A3067}" srcOrd="5" destOrd="0" presId="urn:microsoft.com/office/officeart/2005/8/layout/list1"/>
    <dgm:cxn modelId="{F9FAB048-EC42-45D8-88F1-DE48EF562AEE}" type="presParOf" srcId="{4036E380-E837-4766-9D7D-AA26A9EA1C8E}" destId="{732C7D66-7B68-4B9B-8A18-EB3CF91B1221}" srcOrd="6" destOrd="0" presId="urn:microsoft.com/office/officeart/2005/8/layout/list1"/>
    <dgm:cxn modelId="{01E87902-4565-4453-AB8F-CE597537CB01}" type="presParOf" srcId="{4036E380-E837-4766-9D7D-AA26A9EA1C8E}" destId="{E8656647-0C12-458B-897A-BD474CD0CA97}" srcOrd="7" destOrd="0" presId="urn:microsoft.com/office/officeart/2005/8/layout/list1"/>
    <dgm:cxn modelId="{29E5F14F-C642-4626-BEEF-AE640098C459}" type="presParOf" srcId="{4036E380-E837-4766-9D7D-AA26A9EA1C8E}" destId="{C03A627E-28A9-4A7D-9E5A-C49945F24F33}" srcOrd="8" destOrd="0" presId="urn:microsoft.com/office/officeart/2005/8/layout/list1"/>
    <dgm:cxn modelId="{2DE89AD7-40F7-413C-B22D-BCE04E41976A}" type="presParOf" srcId="{C03A627E-28A9-4A7D-9E5A-C49945F24F33}" destId="{806C9042-0D86-429A-BDA9-AFAD6E75845D}" srcOrd="0" destOrd="0" presId="urn:microsoft.com/office/officeart/2005/8/layout/list1"/>
    <dgm:cxn modelId="{EA054A77-279C-471A-8F1F-A8342C8F6B18}" type="presParOf" srcId="{C03A627E-28A9-4A7D-9E5A-C49945F24F33}" destId="{30528F42-2B95-424F-95E8-4AB9A1AC4465}" srcOrd="1" destOrd="0" presId="urn:microsoft.com/office/officeart/2005/8/layout/list1"/>
    <dgm:cxn modelId="{51A31F6B-350B-43AA-A866-E406DA3BD496}" type="presParOf" srcId="{4036E380-E837-4766-9D7D-AA26A9EA1C8E}" destId="{73EFB292-B42D-4A46-B1D2-4E24682C4E8D}" srcOrd="9" destOrd="0" presId="urn:microsoft.com/office/officeart/2005/8/layout/list1"/>
    <dgm:cxn modelId="{C68454D5-BB43-4F4E-92C4-1976AA374876}" type="presParOf" srcId="{4036E380-E837-4766-9D7D-AA26A9EA1C8E}" destId="{E7047566-3623-4218-8FB0-8A1AF9B5FC1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28B5CD-324D-49F4-9201-71E0296704AA}" type="doc">
      <dgm:prSet loTypeId="urn:microsoft.com/office/officeart/2005/8/layout/list1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pt-BR"/>
        </a:p>
      </dgm:t>
    </dgm:pt>
    <dgm:pt modelId="{2198895C-745A-412C-9BB3-2BB11B95D7A9}">
      <dgm:prSet phldrT="[Texto]" custT="1"/>
      <dgm:spPr/>
      <dgm:t>
        <a:bodyPr/>
        <a:lstStyle/>
        <a:p>
          <a:r>
            <a:rPr lang="pt-BR" sz="2000" dirty="0" smtClean="0"/>
            <a:t>Instituições que lidam com a situação-problema</a:t>
          </a:r>
          <a:endParaRPr lang="pt-BR" sz="2000" dirty="0"/>
        </a:p>
      </dgm:t>
    </dgm:pt>
    <dgm:pt modelId="{F3949D11-F5A2-4432-96EF-4628D16DDBE8}" type="parTrans" cxnId="{6B85BD02-3862-4864-A356-4934080DE566}">
      <dgm:prSet/>
      <dgm:spPr/>
      <dgm:t>
        <a:bodyPr/>
        <a:lstStyle/>
        <a:p>
          <a:endParaRPr lang="pt-BR"/>
        </a:p>
      </dgm:t>
    </dgm:pt>
    <dgm:pt modelId="{C41508F7-FCE3-4E27-9CF2-50EBB49DB3E1}" type="sibTrans" cxnId="{6B85BD02-3862-4864-A356-4934080DE566}">
      <dgm:prSet/>
      <dgm:spPr/>
      <dgm:t>
        <a:bodyPr/>
        <a:lstStyle/>
        <a:p>
          <a:endParaRPr lang="pt-BR"/>
        </a:p>
      </dgm:t>
    </dgm:pt>
    <dgm:pt modelId="{B3EC8C70-4AFF-4135-B6E8-72B5C3B3A648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2000" dirty="0" smtClean="0"/>
            <a:t>Níveis de governo encarregados de conduzirem a situação-problema</a:t>
          </a:r>
          <a:endParaRPr lang="pt-BR" sz="2000" dirty="0"/>
        </a:p>
      </dgm:t>
    </dgm:pt>
    <dgm:pt modelId="{807437C9-CAF6-4E53-9013-333FAAF97162}" type="parTrans" cxnId="{EA40C634-EE60-424B-8452-E184AC148723}">
      <dgm:prSet/>
      <dgm:spPr/>
      <dgm:t>
        <a:bodyPr/>
        <a:lstStyle/>
        <a:p>
          <a:endParaRPr lang="pt-BR"/>
        </a:p>
      </dgm:t>
    </dgm:pt>
    <dgm:pt modelId="{61C144C5-30ED-4957-B6D3-96DCB90A0DFE}" type="sibTrans" cxnId="{EA40C634-EE60-424B-8452-E184AC148723}">
      <dgm:prSet/>
      <dgm:spPr/>
      <dgm:t>
        <a:bodyPr/>
        <a:lstStyle/>
        <a:p>
          <a:endParaRPr lang="pt-BR"/>
        </a:p>
      </dgm:t>
    </dgm:pt>
    <dgm:pt modelId="{E7BA04AB-974F-44A9-95C7-66FDED26B6F9}" type="pres">
      <dgm:prSet presAssocID="{1028B5CD-324D-49F4-9201-71E0296704A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8B40E86-1C44-4F1D-8CE9-FFB85032E9C1}" type="pres">
      <dgm:prSet presAssocID="{2198895C-745A-412C-9BB3-2BB11B95D7A9}" presName="parentLin" presStyleCnt="0"/>
      <dgm:spPr/>
    </dgm:pt>
    <dgm:pt modelId="{6A1B4A87-332E-43AF-895E-0941DC1D620F}" type="pres">
      <dgm:prSet presAssocID="{2198895C-745A-412C-9BB3-2BB11B95D7A9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DA3AFF12-7E4A-49F7-BD0D-73AEB7680009}" type="pres">
      <dgm:prSet presAssocID="{2198895C-745A-412C-9BB3-2BB11B95D7A9}" presName="parentText" presStyleLbl="node1" presStyleIdx="0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B469643-35A1-41A2-B987-7CFE9BBF63DF}" type="pres">
      <dgm:prSet presAssocID="{2198895C-745A-412C-9BB3-2BB11B95D7A9}" presName="negativeSpace" presStyleCnt="0"/>
      <dgm:spPr/>
    </dgm:pt>
    <dgm:pt modelId="{03A49146-13D4-49A8-B308-808F67E94FCE}" type="pres">
      <dgm:prSet presAssocID="{2198895C-745A-412C-9BB3-2BB11B95D7A9}" presName="childText" presStyleLbl="conFgAcc1" presStyleIdx="0" presStyleCnt="2">
        <dgm:presLayoutVars>
          <dgm:bulletEnabled val="1"/>
        </dgm:presLayoutVars>
      </dgm:prSet>
      <dgm:spPr/>
    </dgm:pt>
    <dgm:pt modelId="{C80E3A74-BA9C-4F2D-8026-FEDFFB20C3CA}" type="pres">
      <dgm:prSet presAssocID="{C41508F7-FCE3-4E27-9CF2-50EBB49DB3E1}" presName="spaceBetweenRectangles" presStyleCnt="0"/>
      <dgm:spPr/>
    </dgm:pt>
    <dgm:pt modelId="{23B55F34-BE36-4E21-86F7-B4A1F166F0C3}" type="pres">
      <dgm:prSet presAssocID="{B3EC8C70-4AFF-4135-B6E8-72B5C3B3A648}" presName="parentLin" presStyleCnt="0"/>
      <dgm:spPr/>
    </dgm:pt>
    <dgm:pt modelId="{4CCD2F47-B50C-4D7B-A9FA-E68453EFF5C4}" type="pres">
      <dgm:prSet presAssocID="{B3EC8C70-4AFF-4135-B6E8-72B5C3B3A648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0203A197-24AB-465E-BF5A-67F889FC2F96}" type="pres">
      <dgm:prSet presAssocID="{B3EC8C70-4AFF-4135-B6E8-72B5C3B3A648}" presName="parentText" presStyleLbl="node1" presStyleIdx="1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1F50A8-C180-45CE-A417-B801485BF47C}" type="pres">
      <dgm:prSet presAssocID="{B3EC8C70-4AFF-4135-B6E8-72B5C3B3A648}" presName="negativeSpace" presStyleCnt="0"/>
      <dgm:spPr/>
    </dgm:pt>
    <dgm:pt modelId="{30378910-6C70-45E3-8F7F-FBE8BDBB7CCA}" type="pres">
      <dgm:prSet presAssocID="{B3EC8C70-4AFF-4135-B6E8-72B5C3B3A64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A40C634-EE60-424B-8452-E184AC148723}" srcId="{1028B5CD-324D-49F4-9201-71E0296704AA}" destId="{B3EC8C70-4AFF-4135-B6E8-72B5C3B3A648}" srcOrd="1" destOrd="0" parTransId="{807437C9-CAF6-4E53-9013-333FAAF97162}" sibTransId="{61C144C5-30ED-4957-B6D3-96DCB90A0DFE}"/>
    <dgm:cxn modelId="{DA999FF5-360D-4E0E-9757-E4B99A86A9FE}" type="presOf" srcId="{1028B5CD-324D-49F4-9201-71E0296704AA}" destId="{E7BA04AB-974F-44A9-95C7-66FDED26B6F9}" srcOrd="0" destOrd="0" presId="urn:microsoft.com/office/officeart/2005/8/layout/list1"/>
    <dgm:cxn modelId="{2B118F89-E8FC-47A2-B47B-3D3E7A1778C4}" type="presOf" srcId="{B3EC8C70-4AFF-4135-B6E8-72B5C3B3A648}" destId="{4CCD2F47-B50C-4D7B-A9FA-E68453EFF5C4}" srcOrd="0" destOrd="0" presId="urn:microsoft.com/office/officeart/2005/8/layout/list1"/>
    <dgm:cxn modelId="{FD0F8F87-161C-45FC-AEC7-01152835009E}" type="presOf" srcId="{2198895C-745A-412C-9BB3-2BB11B95D7A9}" destId="{6A1B4A87-332E-43AF-895E-0941DC1D620F}" srcOrd="0" destOrd="0" presId="urn:microsoft.com/office/officeart/2005/8/layout/list1"/>
    <dgm:cxn modelId="{D4505DF0-9B6B-48AE-96AF-B5DC334E8D01}" type="presOf" srcId="{B3EC8C70-4AFF-4135-B6E8-72B5C3B3A648}" destId="{0203A197-24AB-465E-BF5A-67F889FC2F96}" srcOrd="1" destOrd="0" presId="urn:microsoft.com/office/officeart/2005/8/layout/list1"/>
    <dgm:cxn modelId="{D61963C2-F88A-488E-974C-500B1D02A7A1}" type="presOf" srcId="{2198895C-745A-412C-9BB3-2BB11B95D7A9}" destId="{DA3AFF12-7E4A-49F7-BD0D-73AEB7680009}" srcOrd="1" destOrd="0" presId="urn:microsoft.com/office/officeart/2005/8/layout/list1"/>
    <dgm:cxn modelId="{6B85BD02-3862-4864-A356-4934080DE566}" srcId="{1028B5CD-324D-49F4-9201-71E0296704AA}" destId="{2198895C-745A-412C-9BB3-2BB11B95D7A9}" srcOrd="0" destOrd="0" parTransId="{F3949D11-F5A2-4432-96EF-4628D16DDBE8}" sibTransId="{C41508F7-FCE3-4E27-9CF2-50EBB49DB3E1}"/>
    <dgm:cxn modelId="{55DCB326-EF54-4129-8842-1D40057C4334}" type="presParOf" srcId="{E7BA04AB-974F-44A9-95C7-66FDED26B6F9}" destId="{F8B40E86-1C44-4F1D-8CE9-FFB85032E9C1}" srcOrd="0" destOrd="0" presId="urn:microsoft.com/office/officeart/2005/8/layout/list1"/>
    <dgm:cxn modelId="{1107D539-99D5-4AB9-871D-680C0A41B00D}" type="presParOf" srcId="{F8B40E86-1C44-4F1D-8CE9-FFB85032E9C1}" destId="{6A1B4A87-332E-43AF-895E-0941DC1D620F}" srcOrd="0" destOrd="0" presId="urn:microsoft.com/office/officeart/2005/8/layout/list1"/>
    <dgm:cxn modelId="{3FCB3E66-E815-4923-89D4-16883C27C402}" type="presParOf" srcId="{F8B40E86-1C44-4F1D-8CE9-FFB85032E9C1}" destId="{DA3AFF12-7E4A-49F7-BD0D-73AEB7680009}" srcOrd="1" destOrd="0" presId="urn:microsoft.com/office/officeart/2005/8/layout/list1"/>
    <dgm:cxn modelId="{F37390E6-1269-4D76-8813-BCF7B9FE7B93}" type="presParOf" srcId="{E7BA04AB-974F-44A9-95C7-66FDED26B6F9}" destId="{1B469643-35A1-41A2-B987-7CFE9BBF63DF}" srcOrd="1" destOrd="0" presId="urn:microsoft.com/office/officeart/2005/8/layout/list1"/>
    <dgm:cxn modelId="{7D09CA87-AC53-4F49-997C-C806FC02A451}" type="presParOf" srcId="{E7BA04AB-974F-44A9-95C7-66FDED26B6F9}" destId="{03A49146-13D4-49A8-B308-808F67E94FCE}" srcOrd="2" destOrd="0" presId="urn:microsoft.com/office/officeart/2005/8/layout/list1"/>
    <dgm:cxn modelId="{F269CDCB-DF23-45BF-9103-22669C99C6FA}" type="presParOf" srcId="{E7BA04AB-974F-44A9-95C7-66FDED26B6F9}" destId="{C80E3A74-BA9C-4F2D-8026-FEDFFB20C3CA}" srcOrd="3" destOrd="0" presId="urn:microsoft.com/office/officeart/2005/8/layout/list1"/>
    <dgm:cxn modelId="{0AF83DE2-AA89-4048-B953-D6E811402913}" type="presParOf" srcId="{E7BA04AB-974F-44A9-95C7-66FDED26B6F9}" destId="{23B55F34-BE36-4E21-86F7-B4A1F166F0C3}" srcOrd="4" destOrd="0" presId="urn:microsoft.com/office/officeart/2005/8/layout/list1"/>
    <dgm:cxn modelId="{E43ED90C-B44D-427E-A4F9-E34F2FBC4803}" type="presParOf" srcId="{23B55F34-BE36-4E21-86F7-B4A1F166F0C3}" destId="{4CCD2F47-B50C-4D7B-A9FA-E68453EFF5C4}" srcOrd="0" destOrd="0" presId="urn:microsoft.com/office/officeart/2005/8/layout/list1"/>
    <dgm:cxn modelId="{41C1D414-AFE6-449F-9BA8-9707790B0BB4}" type="presParOf" srcId="{23B55F34-BE36-4E21-86F7-B4A1F166F0C3}" destId="{0203A197-24AB-465E-BF5A-67F889FC2F96}" srcOrd="1" destOrd="0" presId="urn:microsoft.com/office/officeart/2005/8/layout/list1"/>
    <dgm:cxn modelId="{E14F75F8-5998-4FB6-B65E-BDB9A76AE8B4}" type="presParOf" srcId="{E7BA04AB-974F-44A9-95C7-66FDED26B6F9}" destId="{B61F50A8-C180-45CE-A417-B801485BF47C}" srcOrd="5" destOrd="0" presId="urn:microsoft.com/office/officeart/2005/8/layout/list1"/>
    <dgm:cxn modelId="{E4B38FBF-0C41-4A18-846F-8992CC970947}" type="presParOf" srcId="{E7BA04AB-974F-44A9-95C7-66FDED26B6F9}" destId="{30378910-6C70-45E3-8F7F-FBE8BDBB7CC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67370" y="1992029"/>
            <a:ext cx="8718758" cy="1646302"/>
          </a:xfrm>
        </p:spPr>
        <p:txBody>
          <a:bodyPr/>
          <a:lstStyle/>
          <a:p>
            <a:r>
              <a:rPr lang="pt-BR" sz="4000" b="1" dirty="0" smtClean="0">
                <a:solidFill>
                  <a:schemeClr val="accent2">
                    <a:lumMod val="50000"/>
                  </a:schemeClr>
                </a:solidFill>
              </a:rPr>
              <a:t>Políticas Públicas e Meio Ambiente</a:t>
            </a:r>
            <a:endParaRPr lang="pt-BR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86661" y="4127044"/>
            <a:ext cx="6696775" cy="1718902"/>
          </a:xfrm>
        </p:spPr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sz="3200" b="1" dirty="0" smtClean="0">
                <a:solidFill>
                  <a:schemeClr val="tx1"/>
                </a:solidFill>
              </a:rPr>
              <a:t>Dra. Luciana Borba Benetti</a:t>
            </a:r>
          </a:p>
          <a:p>
            <a:r>
              <a:rPr lang="pt-BR" sz="2200" b="1" dirty="0" smtClean="0">
                <a:solidFill>
                  <a:schemeClr val="tx1"/>
                </a:solidFill>
              </a:rPr>
              <a:t>(lucianaborbabenetti@gmail.com)</a:t>
            </a:r>
            <a:endParaRPr lang="pt-BR" sz="22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porteiras.unipampa.edu.br/saogabriel/images/banners/banner%20-%20so%20gabriel%20-%20especializa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663" y="369494"/>
            <a:ext cx="5649844" cy="150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654" y="5268883"/>
            <a:ext cx="2383675" cy="1589117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496164" y="6091429"/>
            <a:ext cx="2252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Introdução</a:t>
            </a:r>
            <a:endParaRPr lang="pt-B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70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5788"/>
          </a:xfrm>
        </p:spPr>
        <p:txBody>
          <a:bodyPr/>
          <a:lstStyle/>
          <a:p>
            <a:r>
              <a:rPr lang="pt-BR" dirty="0" smtClean="0"/>
              <a:t>Processo de Políticas Públicas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878201"/>
            <a:ext cx="8596668" cy="3880773"/>
          </a:xfrm>
        </p:spPr>
        <p:txBody>
          <a:bodyPr/>
          <a:lstStyle/>
          <a:p>
            <a:r>
              <a:rPr lang="pt-BR" sz="2400" dirty="0" smtClean="0"/>
              <a:t>Fase IMPLEMENTAÇÃO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Desenvolvimento de regras, estruturas de regulação e linhas gerais para execução das decisões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Mudança nas decisões para se ajustarem às restrições operacionais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Transformação de decisões em termos operacionais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Elaboração de um programa com objetivos e padrões de desempenho, incluindo cronograma de operações</a:t>
            </a:r>
          </a:p>
        </p:txBody>
      </p:sp>
    </p:spTree>
    <p:extLst>
      <p:ext uri="{BB962C8B-B14F-4D97-AF65-F5344CB8AC3E}">
        <p14:creationId xmlns:p14="http://schemas.microsoft.com/office/powerpoint/2010/main" val="188807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5788"/>
          </a:xfrm>
        </p:spPr>
        <p:txBody>
          <a:bodyPr/>
          <a:lstStyle/>
          <a:p>
            <a:r>
              <a:rPr lang="pt-BR" dirty="0" smtClean="0"/>
              <a:t>Processo de Políticas Públicas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878201"/>
            <a:ext cx="8596668" cy="3880773"/>
          </a:xfrm>
        </p:spPr>
        <p:txBody>
          <a:bodyPr/>
          <a:lstStyle/>
          <a:p>
            <a:r>
              <a:rPr lang="pt-BR" sz="2400" dirty="0" smtClean="0"/>
              <a:t>Fase AVALIAÇÃO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Comparação entre o desempenho real e o desempenho esperado em termos dos critérios estabelecidos previamente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Atribuição das responsabilidades em relação às discrepâncias observadas no desempenho</a:t>
            </a:r>
          </a:p>
        </p:txBody>
      </p:sp>
    </p:spTree>
    <p:extLst>
      <p:ext uri="{BB962C8B-B14F-4D97-AF65-F5344CB8AC3E}">
        <p14:creationId xmlns:p14="http://schemas.microsoft.com/office/powerpoint/2010/main" val="9252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5788"/>
          </a:xfrm>
        </p:spPr>
        <p:txBody>
          <a:bodyPr/>
          <a:lstStyle/>
          <a:p>
            <a:r>
              <a:rPr lang="pt-BR" dirty="0" smtClean="0"/>
              <a:t>Processo de Políticas Públicas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878201"/>
            <a:ext cx="8596668" cy="3880773"/>
          </a:xfrm>
        </p:spPr>
        <p:txBody>
          <a:bodyPr/>
          <a:lstStyle/>
          <a:p>
            <a:r>
              <a:rPr lang="pt-BR" sz="2400" dirty="0" smtClean="0"/>
              <a:t>Fase CONCLUSÃO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Determinação dos custos, das consequências e dos benefícios decorrentes das ações adotadas na política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Comparar o que foi necessário e o que foi requisitado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Especificar os problemas detectados no momento da conclusão</a:t>
            </a:r>
          </a:p>
        </p:txBody>
      </p:sp>
    </p:spTree>
    <p:extLst>
      <p:ext uri="{BB962C8B-B14F-4D97-AF65-F5344CB8AC3E}">
        <p14:creationId xmlns:p14="http://schemas.microsoft.com/office/powerpoint/2010/main" val="29944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89075" y="910012"/>
            <a:ext cx="8596668" cy="52756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b="1" dirty="0" smtClean="0">
                <a:solidFill>
                  <a:srgbClr val="002060"/>
                </a:solidFill>
                <a:latin typeface="Bradley Hand ITC" panose="03070402050302030203" pitchFamily="66" charset="0"/>
              </a:rPr>
              <a:t>Em geral, uma Política Pública ganha identidade a partir de um conjunto de decisões que definem e instituem normas e regras gerais abstratas (leis, decretos, acordos, convênios, tratados...) que irão pautar comportamento e ações de atores individuais e coletivos (decisões administrativas, autorizações, subsídios...) para geração de resultados concretos destinados a solucionar problemas que deram origem à necessidade da própria configuração política.</a:t>
            </a:r>
            <a:endParaRPr lang="pt-BR" sz="3200" b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25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5788"/>
          </a:xfrm>
        </p:spPr>
        <p:txBody>
          <a:bodyPr/>
          <a:lstStyle/>
          <a:p>
            <a:r>
              <a:rPr lang="pt-BR" dirty="0" smtClean="0"/>
              <a:t>Estudo das Políticas Públicas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878201"/>
            <a:ext cx="9058337" cy="3880773"/>
          </a:xfrm>
        </p:spPr>
        <p:txBody>
          <a:bodyPr/>
          <a:lstStyle/>
          <a:p>
            <a:r>
              <a:rPr lang="pt-BR" sz="2400" dirty="0" smtClean="0"/>
              <a:t>Não existem muitos estudos relativos a esta temática, pois costuma-se tratar do tema de forma a confundir com articulação de interesses políticos particulares e também, a confundem com distorções da burocracia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3325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58" y="236443"/>
            <a:ext cx="8577729" cy="643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03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275" y="632011"/>
            <a:ext cx="6550301" cy="429857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  <a:latin typeface="AR CENA" panose="02000000000000000000" pitchFamily="2" charset="0"/>
              </a:rPr>
              <a:t>Políticas Públicas Ambientais tem que incorporar o DESENVOLVIMENTO SUSTENTÁVEL (DS) como referência de suas ações, planos, programas, projetos e regulamentações.</a:t>
            </a:r>
            <a:br>
              <a:rPr lang="pt-BR" b="1" dirty="0" smtClean="0">
                <a:solidFill>
                  <a:srgbClr val="0070C0"/>
                </a:solidFill>
                <a:latin typeface="AR CENA" panose="02000000000000000000" pitchFamily="2" charset="0"/>
              </a:rPr>
            </a:br>
            <a:r>
              <a:rPr lang="pt-BR" b="1" dirty="0" smtClean="0">
                <a:solidFill>
                  <a:srgbClr val="0070C0"/>
                </a:solidFill>
                <a:latin typeface="AR CENA" panose="02000000000000000000" pitchFamily="2" charset="0"/>
              </a:rPr>
              <a:t>Embora muito debatido e pouco materializável, o DS é forçosamente INTERDISCIPLINAR, isto significa que o Direito (legislações) para implementá-lo deve integrar às práticas de gestão e suas ferramentas</a:t>
            </a:r>
            <a:endParaRPr lang="pt-BR" b="1" dirty="0">
              <a:solidFill>
                <a:srgbClr val="0070C0"/>
              </a:solidFill>
              <a:latin typeface="AR CENA" panose="02000000000000000000" pitchFamily="2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3529" y="3375407"/>
            <a:ext cx="2145978" cy="2139881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3831" y="417054"/>
            <a:ext cx="2215676" cy="217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4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466865"/>
              </p:ext>
            </p:extLst>
          </p:nvPr>
        </p:nvGraphicFramePr>
        <p:xfrm>
          <a:off x="242047" y="440234"/>
          <a:ext cx="11604813" cy="604644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528047"/>
                <a:gridCol w="3751729"/>
                <a:gridCol w="1990165"/>
                <a:gridCol w="3334872"/>
              </a:tblGrid>
              <a:tr h="43719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Política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Objetivo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Direito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Instrumento Gestão</a:t>
                      </a:r>
                      <a:endParaRPr lang="pt-BR" dirty="0"/>
                    </a:p>
                  </a:txBody>
                  <a:tcPr/>
                </a:tc>
              </a:tr>
              <a:tr h="437191">
                <a:tc>
                  <a:txBody>
                    <a:bodyPr/>
                    <a:lstStyle/>
                    <a:p>
                      <a:r>
                        <a:rPr lang="pt-BR" dirty="0" smtClean="0"/>
                        <a:t>Controle Poluição Industrial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Controle da poluição em grandes centros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Dec</a:t>
                      </a:r>
                      <a:r>
                        <a:rPr lang="pt-BR" baseline="0" dirty="0" smtClean="0"/>
                        <a:t> 1.413/1975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Zoneamento</a:t>
                      </a:r>
                      <a:endParaRPr lang="pt-BR" dirty="0"/>
                    </a:p>
                  </a:txBody>
                  <a:tcPr anchor="ctr"/>
                </a:tc>
              </a:tr>
              <a:tr h="437191">
                <a:tc>
                  <a:txBody>
                    <a:bodyPr/>
                    <a:lstStyle/>
                    <a:p>
                      <a:r>
                        <a:rPr lang="pt-BR" dirty="0" smtClean="0"/>
                        <a:t>Ordenamento Urbano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Loteamentos e desmembramentos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Lei 6.766/1979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Zoneamento</a:t>
                      </a:r>
                      <a:endParaRPr lang="pt-BR" dirty="0"/>
                    </a:p>
                  </a:txBody>
                  <a:tcPr anchor="ctr"/>
                </a:tc>
              </a:tr>
              <a:tr h="437191">
                <a:tc>
                  <a:txBody>
                    <a:bodyPr/>
                    <a:lstStyle/>
                    <a:p>
                      <a:r>
                        <a:rPr lang="pt-BR" dirty="0" smtClean="0"/>
                        <a:t>Gestão Integrada de Recursos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Preservação, melhoria</a:t>
                      </a:r>
                      <a:r>
                        <a:rPr lang="pt-BR" baseline="0" dirty="0" smtClean="0"/>
                        <a:t> e recuperação da qualidade de vida....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Lei 6.938/1981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Padrões de qualidade</a:t>
                      </a:r>
                    </a:p>
                    <a:p>
                      <a:r>
                        <a:rPr lang="pt-BR" dirty="0" smtClean="0"/>
                        <a:t>Zoneamento</a:t>
                      </a:r>
                      <a:r>
                        <a:rPr lang="pt-BR" baseline="0" dirty="0" smtClean="0"/>
                        <a:t> Ambiental</a:t>
                      </a:r>
                    </a:p>
                    <a:p>
                      <a:r>
                        <a:rPr lang="pt-BR" baseline="0" dirty="0" smtClean="0"/>
                        <a:t>AIA</a:t>
                      </a:r>
                    </a:p>
                    <a:p>
                      <a:r>
                        <a:rPr lang="pt-BR" baseline="0" dirty="0" smtClean="0"/>
                        <a:t>Licenciamento</a:t>
                      </a:r>
                      <a:endParaRPr lang="pt-BR" dirty="0"/>
                    </a:p>
                  </a:txBody>
                  <a:tcPr anchor="ctr"/>
                </a:tc>
              </a:tr>
              <a:tr h="437191">
                <a:tc>
                  <a:txBody>
                    <a:bodyPr/>
                    <a:lstStyle/>
                    <a:p>
                      <a:r>
                        <a:rPr lang="pt-BR" dirty="0" smtClean="0"/>
                        <a:t>Constitucionalização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 como direito</a:t>
                      </a:r>
                      <a:r>
                        <a:rPr lang="pt-BR" baseline="0" dirty="0" smtClean="0"/>
                        <a:t> de todos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CF/1988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EIA/RIMA</a:t>
                      </a:r>
                      <a:endParaRPr lang="pt-BR" dirty="0"/>
                    </a:p>
                  </a:txBody>
                  <a:tcPr anchor="ctr"/>
                </a:tc>
              </a:tr>
              <a:tr h="437191">
                <a:tc>
                  <a:txBody>
                    <a:bodyPr/>
                    <a:lstStyle/>
                    <a:p>
                      <a:r>
                        <a:rPr lang="pt-BR" dirty="0" smtClean="0"/>
                        <a:t>Desenvolvimento</a:t>
                      </a:r>
                      <a:r>
                        <a:rPr lang="pt-BR" baseline="0" dirty="0" smtClean="0"/>
                        <a:t> Sustentável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Equidade, necessidades futuras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Agenda 21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 capítulos</a:t>
                      </a:r>
                      <a:endParaRPr lang="pt-BR" dirty="0"/>
                    </a:p>
                  </a:txBody>
                  <a:tcPr anchor="ctr"/>
                </a:tc>
              </a:tr>
              <a:tr h="437191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Hídricos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Quantidade e qualidade da água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Lei 9.433/1997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Planos RH</a:t>
                      </a:r>
                    </a:p>
                    <a:p>
                      <a:r>
                        <a:rPr lang="pt-BR" dirty="0" smtClean="0"/>
                        <a:t>Enquadramento em</a:t>
                      </a:r>
                      <a:r>
                        <a:rPr lang="pt-BR" baseline="0" dirty="0" smtClean="0"/>
                        <a:t> classes</a:t>
                      </a:r>
                    </a:p>
                    <a:p>
                      <a:r>
                        <a:rPr lang="pt-BR" baseline="0" dirty="0" smtClean="0"/>
                        <a:t>Outorga de uso</a:t>
                      </a:r>
                    </a:p>
                    <a:p>
                      <a:r>
                        <a:rPr lang="pt-BR" baseline="0" dirty="0" smtClean="0"/>
                        <a:t>Cobrança do uso</a:t>
                      </a:r>
                      <a:endParaRPr lang="pt-BR" dirty="0"/>
                    </a:p>
                  </a:txBody>
                  <a:tcPr anchor="ctr"/>
                </a:tc>
              </a:tr>
              <a:tr h="437191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UC’s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Critérios para criação,</a:t>
                      </a:r>
                      <a:r>
                        <a:rPr lang="pt-BR" baseline="0" dirty="0" smtClean="0"/>
                        <a:t> implementação e gestão </a:t>
                      </a:r>
                      <a:r>
                        <a:rPr lang="pt-BR" baseline="0" dirty="0" err="1" smtClean="0"/>
                        <a:t>UC’s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Lei 9.985/2000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Planos de Manejo</a:t>
                      </a:r>
                      <a:endParaRPr lang="pt-BR" dirty="0"/>
                    </a:p>
                  </a:txBody>
                  <a:tcPr anchor="ctr"/>
                </a:tc>
              </a:tr>
              <a:tr h="437191">
                <a:tc>
                  <a:txBody>
                    <a:bodyPr/>
                    <a:lstStyle/>
                    <a:p>
                      <a:r>
                        <a:rPr lang="pt-BR" dirty="0" smtClean="0"/>
                        <a:t>Urbana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Regular uso propriedade urbana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Lei 10.257/2001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Planos Diretores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92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093705"/>
              </p:ext>
            </p:extLst>
          </p:nvPr>
        </p:nvGraphicFramePr>
        <p:xfrm>
          <a:off x="336174" y="803304"/>
          <a:ext cx="11174507" cy="323181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164979"/>
                <a:gridCol w="3429000"/>
                <a:gridCol w="2622176"/>
                <a:gridCol w="2958352"/>
              </a:tblGrid>
              <a:tr h="43719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Política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Objetivo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Direito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Instrumento Gestão</a:t>
                      </a:r>
                      <a:endParaRPr lang="pt-BR" dirty="0"/>
                    </a:p>
                  </a:txBody>
                  <a:tcPr anchor="ctr"/>
                </a:tc>
              </a:tr>
              <a:tr h="437191">
                <a:tc>
                  <a:txBody>
                    <a:bodyPr/>
                    <a:lstStyle/>
                    <a:p>
                      <a:r>
                        <a:rPr lang="pt-BR" dirty="0" smtClean="0"/>
                        <a:t>Reforma Agrária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Proteção da propriedade rural sujeita à reforma agrária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Res. CONAMA 387/2006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Licenciamento Ambiental nos assentamentos</a:t>
                      </a:r>
                      <a:endParaRPr lang="pt-BR" dirty="0"/>
                    </a:p>
                  </a:txBody>
                  <a:tcPr anchor="ctr"/>
                </a:tc>
              </a:tr>
              <a:tr h="437191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Hídricos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Planejamento</a:t>
                      </a:r>
                      <a:r>
                        <a:rPr lang="pt-BR" baseline="0" dirty="0" smtClean="0"/>
                        <a:t> Nacional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Res. CNRH 58/2006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Plano Nacional Recursos Hídricos</a:t>
                      </a:r>
                      <a:endParaRPr lang="pt-BR" dirty="0"/>
                    </a:p>
                  </a:txBody>
                  <a:tcPr anchor="ctr"/>
                </a:tc>
              </a:tr>
              <a:tr h="437191">
                <a:tc>
                  <a:txBody>
                    <a:bodyPr/>
                    <a:lstStyle/>
                    <a:p>
                      <a:r>
                        <a:rPr lang="pt-BR" dirty="0" smtClean="0"/>
                        <a:t>Áreas Protegidas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Planejamento estratégico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Dec</a:t>
                      </a:r>
                      <a:r>
                        <a:rPr lang="pt-BR" dirty="0" smtClean="0"/>
                        <a:t> 5.758/2006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Planos</a:t>
                      </a:r>
                      <a:r>
                        <a:rPr lang="pt-BR" baseline="0" dirty="0" smtClean="0"/>
                        <a:t> estratégicos</a:t>
                      </a:r>
                      <a:endParaRPr lang="pt-BR" dirty="0"/>
                    </a:p>
                  </a:txBody>
                  <a:tcPr anchor="ctr"/>
                </a:tc>
              </a:tr>
              <a:tr h="437191">
                <a:tc>
                  <a:txBody>
                    <a:bodyPr/>
                    <a:lstStyle/>
                    <a:p>
                      <a:r>
                        <a:rPr lang="pt-BR" dirty="0" smtClean="0"/>
                        <a:t>Saneamento Básico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Diretrizes para prestação de</a:t>
                      </a:r>
                      <a:r>
                        <a:rPr lang="pt-BR" baseline="0" dirty="0" smtClean="0"/>
                        <a:t> serviços e </a:t>
                      </a:r>
                      <a:r>
                        <a:rPr lang="pt-BR" baseline="0" dirty="0" err="1" smtClean="0"/>
                        <a:t>infraestrura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Lei 11.445/2007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Planos de Saneamento</a:t>
                      </a:r>
                      <a:r>
                        <a:rPr lang="pt-BR" baseline="0" dirty="0" smtClean="0"/>
                        <a:t> Básico</a:t>
                      </a:r>
                      <a:endParaRPr lang="pt-BR" dirty="0"/>
                    </a:p>
                  </a:txBody>
                  <a:tcPr anchor="ctr"/>
                </a:tc>
              </a:tr>
              <a:tr h="437191">
                <a:tc>
                  <a:txBody>
                    <a:bodyPr/>
                    <a:lstStyle/>
                    <a:p>
                      <a:r>
                        <a:rPr lang="pt-BR" dirty="0" smtClean="0"/>
                        <a:t>Resíduos Sólidos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PNRS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Lei 12.305/2010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Plano de Resíduos</a:t>
                      </a:r>
                      <a:r>
                        <a:rPr lang="pt-BR" baseline="0" dirty="0" smtClean="0"/>
                        <a:t> Sólidos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48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24436" y="591287"/>
            <a:ext cx="90902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solidFill>
                  <a:srgbClr val="00B050"/>
                </a:solidFill>
                <a:latin typeface="AR CENA" panose="02000000000000000000" pitchFamily="2" charset="0"/>
                <a:ea typeface="SimHei" panose="02010609060101010101" pitchFamily="49" charset="-122"/>
              </a:rPr>
              <a:t>Elaborar uma política pública significa definir </a:t>
            </a:r>
            <a:r>
              <a:rPr lang="pt-BR" sz="3200" i="1" dirty="0">
                <a:solidFill>
                  <a:srgbClr val="00B050"/>
                </a:solidFill>
                <a:latin typeface="AR CENA" panose="02000000000000000000" pitchFamily="2" charset="0"/>
                <a:ea typeface="SimHei" panose="02010609060101010101" pitchFamily="49" charset="-122"/>
              </a:rPr>
              <a:t>quem </a:t>
            </a:r>
            <a:r>
              <a:rPr lang="pt-BR" sz="3200" dirty="0">
                <a:solidFill>
                  <a:srgbClr val="00B050"/>
                </a:solidFill>
                <a:latin typeface="AR CENA" panose="02000000000000000000" pitchFamily="2" charset="0"/>
                <a:ea typeface="SimHei" panose="02010609060101010101" pitchFamily="49" charset="-122"/>
              </a:rPr>
              <a:t>decide </a:t>
            </a:r>
            <a:r>
              <a:rPr lang="pt-BR" sz="3200" i="1" dirty="0">
                <a:solidFill>
                  <a:srgbClr val="00B050"/>
                </a:solidFill>
                <a:latin typeface="AR CENA" panose="02000000000000000000" pitchFamily="2" charset="0"/>
                <a:ea typeface="SimHei" panose="02010609060101010101" pitchFamily="49" charset="-122"/>
              </a:rPr>
              <a:t>o quê, quando</a:t>
            </a:r>
            <a:r>
              <a:rPr lang="pt-BR" sz="3200" dirty="0">
                <a:solidFill>
                  <a:srgbClr val="00B050"/>
                </a:solidFill>
                <a:latin typeface="AR CENA" panose="02000000000000000000" pitchFamily="2" charset="0"/>
                <a:ea typeface="SimHei" panose="02010609060101010101" pitchFamily="49" charset="-122"/>
              </a:rPr>
              <a:t>, com que </a:t>
            </a:r>
            <a:r>
              <a:rPr lang="pt-BR" sz="3200" i="1" dirty="0" smtClean="0">
                <a:solidFill>
                  <a:srgbClr val="00B050"/>
                </a:solidFill>
                <a:latin typeface="AR CENA" panose="02000000000000000000" pitchFamily="2" charset="0"/>
                <a:ea typeface="SimHei" panose="02010609060101010101" pitchFamily="49" charset="-122"/>
              </a:rPr>
              <a:t>consequências </a:t>
            </a:r>
            <a:r>
              <a:rPr lang="pt-BR" sz="3200" dirty="0" smtClean="0">
                <a:solidFill>
                  <a:srgbClr val="00B050"/>
                </a:solidFill>
                <a:latin typeface="AR CENA" panose="02000000000000000000" pitchFamily="2" charset="0"/>
                <a:ea typeface="SimHei" panose="02010609060101010101" pitchFamily="49" charset="-122"/>
              </a:rPr>
              <a:t>e </a:t>
            </a:r>
            <a:r>
              <a:rPr lang="pt-BR" sz="3200" i="1" dirty="0">
                <a:solidFill>
                  <a:srgbClr val="00B050"/>
                </a:solidFill>
                <a:latin typeface="AR CENA" panose="02000000000000000000" pitchFamily="2" charset="0"/>
                <a:ea typeface="SimHei" panose="02010609060101010101" pitchFamily="49" charset="-122"/>
              </a:rPr>
              <a:t>para quem</a:t>
            </a:r>
            <a:r>
              <a:rPr lang="pt-BR" sz="3200" dirty="0">
                <a:solidFill>
                  <a:srgbClr val="00B050"/>
                </a:solidFill>
                <a:latin typeface="AR CENA" panose="02000000000000000000" pitchFamily="2" charset="0"/>
                <a:ea typeface="SimHei" panose="02010609060101010101" pitchFamily="49" charset="-122"/>
              </a:rPr>
              <a:t>. São definições relacionadas com a natureza do regime político em que se vive, </a:t>
            </a:r>
            <a:r>
              <a:rPr lang="pt-BR" sz="3200" dirty="0" smtClean="0">
                <a:solidFill>
                  <a:srgbClr val="00B050"/>
                </a:solidFill>
                <a:latin typeface="AR CENA" panose="02000000000000000000" pitchFamily="2" charset="0"/>
                <a:ea typeface="SimHei" panose="02010609060101010101" pitchFamily="49" charset="-122"/>
              </a:rPr>
              <a:t>com o </a:t>
            </a:r>
            <a:r>
              <a:rPr lang="pt-BR" sz="3200" dirty="0">
                <a:solidFill>
                  <a:srgbClr val="00B050"/>
                </a:solidFill>
                <a:latin typeface="AR CENA" panose="02000000000000000000" pitchFamily="2" charset="0"/>
                <a:ea typeface="SimHei" panose="02010609060101010101" pitchFamily="49" charset="-122"/>
              </a:rPr>
              <a:t>grau de organização da sociedade civil e com a cultura política vigente. Nesse sentido, cabe </a:t>
            </a:r>
            <a:r>
              <a:rPr lang="pt-BR" sz="3200" dirty="0" smtClean="0">
                <a:solidFill>
                  <a:srgbClr val="00B050"/>
                </a:solidFill>
                <a:latin typeface="AR CENA" panose="02000000000000000000" pitchFamily="2" charset="0"/>
                <a:ea typeface="SimHei" panose="02010609060101010101" pitchFamily="49" charset="-122"/>
              </a:rPr>
              <a:t>distinguir “</a:t>
            </a:r>
            <a:r>
              <a:rPr lang="pt-BR" sz="3200" dirty="0">
                <a:solidFill>
                  <a:srgbClr val="00B050"/>
                </a:solidFill>
                <a:latin typeface="AR CENA" panose="02000000000000000000" pitchFamily="2" charset="0"/>
                <a:ea typeface="SimHei" panose="02010609060101010101" pitchFamily="49" charset="-122"/>
              </a:rPr>
              <a:t>Políticas Públicas” de “Políticas Governamentais”. Nem sempre “políticas governamentais” são públicas,</a:t>
            </a:r>
          </a:p>
          <a:p>
            <a:pPr algn="ctr"/>
            <a:r>
              <a:rPr lang="pt-BR" sz="3200" dirty="0">
                <a:solidFill>
                  <a:srgbClr val="00B050"/>
                </a:solidFill>
                <a:latin typeface="AR CENA" panose="02000000000000000000" pitchFamily="2" charset="0"/>
                <a:ea typeface="SimHei" panose="02010609060101010101" pitchFamily="49" charset="-122"/>
              </a:rPr>
              <a:t>embora sejam estatais. Para serem “públicas”, é preciso considerar a quem se destinam os resultados</a:t>
            </a:r>
          </a:p>
          <a:p>
            <a:pPr algn="ctr"/>
            <a:r>
              <a:rPr lang="pt-BR" sz="3200" dirty="0">
                <a:solidFill>
                  <a:srgbClr val="00B050"/>
                </a:solidFill>
                <a:latin typeface="AR CENA" panose="02000000000000000000" pitchFamily="2" charset="0"/>
                <a:ea typeface="SimHei" panose="02010609060101010101" pitchFamily="49" charset="-122"/>
              </a:rPr>
              <a:t>ou benefícios, e se o seu processo de elaboração é submetido ao debate público.</a:t>
            </a:r>
          </a:p>
        </p:txBody>
      </p:sp>
    </p:spTree>
    <p:extLst>
      <p:ext uri="{BB962C8B-B14F-4D97-AF65-F5344CB8AC3E}">
        <p14:creationId xmlns:p14="http://schemas.microsoft.com/office/powerpoint/2010/main" val="252763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Ementa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42403"/>
            <a:ext cx="8596668" cy="3880773"/>
          </a:xfrm>
        </p:spPr>
        <p:txBody>
          <a:bodyPr>
            <a:noAutofit/>
          </a:bodyPr>
          <a:lstStyle/>
          <a:p>
            <a:pPr lvl="0"/>
            <a:r>
              <a:rPr lang="pt-BR" sz="2400" dirty="0"/>
              <a:t>Concepções e Conceitos em Políticas Públicas</a:t>
            </a:r>
          </a:p>
          <a:p>
            <a:pPr lvl="0"/>
            <a:r>
              <a:rPr lang="pt-BR" sz="2400" dirty="0"/>
              <a:t>Visões do Estado e Análise Política</a:t>
            </a:r>
          </a:p>
          <a:p>
            <a:pPr lvl="0"/>
            <a:r>
              <a:rPr lang="pt-BR" sz="2400" dirty="0"/>
              <a:t>Poder e tomada de decisão</a:t>
            </a:r>
          </a:p>
          <a:p>
            <a:pPr lvl="0"/>
            <a:r>
              <a:rPr lang="pt-BR" sz="2400" dirty="0"/>
              <a:t>Modelos de tomada de decisão</a:t>
            </a:r>
          </a:p>
          <a:p>
            <a:pPr lvl="0"/>
            <a:r>
              <a:rPr lang="pt-BR" sz="2400" dirty="0"/>
              <a:t>Implementação de Políticas Públicas Ambientais</a:t>
            </a:r>
          </a:p>
          <a:p>
            <a:pPr lvl="0"/>
            <a:r>
              <a:rPr lang="pt-BR" sz="2400" dirty="0"/>
              <a:t>Organizações e Políticas Públicas Ambientais</a:t>
            </a:r>
          </a:p>
          <a:p>
            <a:pPr lvl="0"/>
            <a:r>
              <a:rPr lang="pt-BR" sz="2400" dirty="0"/>
              <a:t>Planejamento Público em Políticas Públicas Ambientais</a:t>
            </a:r>
          </a:p>
          <a:p>
            <a:r>
              <a:rPr lang="pt-BR" sz="2400" dirty="0"/>
              <a:t>Análise de Políticas Públicas Ambientais</a:t>
            </a:r>
          </a:p>
        </p:txBody>
      </p:sp>
    </p:spTree>
    <p:extLst>
      <p:ext uri="{BB962C8B-B14F-4D97-AF65-F5344CB8AC3E}">
        <p14:creationId xmlns:p14="http://schemas.microsoft.com/office/powerpoint/2010/main" val="63087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4741" y="612845"/>
            <a:ext cx="92784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Ao finalizar esta Unidade você deverá ser capaz de</a:t>
            </a:r>
            <a:r>
              <a:rPr lang="pt-BR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:</a:t>
            </a:r>
          </a:p>
          <a:p>
            <a:endParaRPr lang="pt-BR" sz="20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Entender </a:t>
            </a: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o conceito de política pública e estabelecer corretamente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as diferenças entre política e política pública;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Compreender </a:t>
            </a: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as distinções entre análise política e análise de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políticas públicas;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Compreender </a:t>
            </a: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a abordagem sistêmica na análise de políticas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públicas e a concepção do ciclo da política pública, e identificar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corretamente as fases desse ciclo;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Compreender </a:t>
            </a: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os principais conceitos próprios da dinâmica das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políticas públicas: preferências, expectativas, </a:t>
            </a:r>
            <a:r>
              <a:rPr lang="pt-BR" b="1" i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issues</a:t>
            </a: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, ou questões,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escolha racional, bem público, não decisão etc.; 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Reconhecer </a:t>
            </a: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atores em uma política pública, identificar suas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preferências e recursos de poder.</a:t>
            </a:r>
          </a:p>
        </p:txBody>
      </p:sp>
    </p:spTree>
    <p:extLst>
      <p:ext uri="{BB962C8B-B14F-4D97-AF65-F5344CB8AC3E}">
        <p14:creationId xmlns:p14="http://schemas.microsoft.com/office/powerpoint/2010/main" val="132047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71192"/>
            <a:ext cx="9509855" cy="4781123"/>
          </a:xfrm>
        </p:spPr>
        <p:txBody>
          <a:bodyPr>
            <a:normAutofit/>
          </a:bodyPr>
          <a:lstStyle/>
          <a:p>
            <a:r>
              <a:rPr lang="pt-BR" altLang="pt-BR" sz="2400" b="1" dirty="0">
                <a:latin typeface="Book Antiqua" panose="02040602050305030304" pitchFamily="18" charset="0"/>
                <a:ea typeface="Calibri" panose="020F0502020204030204" pitchFamily="34" charset="0"/>
                <a:cs typeface="CenturyStd-Light"/>
              </a:rPr>
              <a:t>Perfil profissional para trabalhar em organizações públicas</a:t>
            </a:r>
            <a:r>
              <a:rPr lang="pt-BR" altLang="pt-BR" sz="2400" b="1" dirty="0" smtClean="0">
                <a:latin typeface="Book Antiqua" panose="02040602050305030304" pitchFamily="18" charset="0"/>
                <a:ea typeface="Calibri" panose="020F0502020204030204" pitchFamily="34" charset="0"/>
                <a:cs typeface="CenturyStd-Light"/>
              </a:rPr>
              <a:t>, organizações </a:t>
            </a:r>
            <a:r>
              <a:rPr lang="pt-BR" altLang="pt-BR" sz="2400" b="1" dirty="0">
                <a:latin typeface="Book Antiqua" panose="02040602050305030304" pitchFamily="18" charset="0"/>
                <a:ea typeface="Calibri" panose="020F0502020204030204" pitchFamily="34" charset="0"/>
                <a:cs typeface="CenturyStd-Light"/>
              </a:rPr>
              <a:t>do terceiro setor e organismos multilaterais internacionais: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2000" b="1" dirty="0" smtClean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capacidade </a:t>
            </a:r>
            <a:r>
              <a:rPr lang="pt-BR" altLang="pt-BR" sz="2000" b="1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analítica refinada para entender fenômenos </a:t>
            </a:r>
            <a:r>
              <a:rPr lang="pt-BR" altLang="pt-BR" sz="2000" b="1" dirty="0" smtClean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político-  administrativos</a:t>
            </a:r>
            <a:r>
              <a:rPr lang="pt-BR" altLang="pt-BR" sz="2000" b="1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t-BR" altLang="pt-BR" sz="2000" b="1" dirty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2000" b="1" dirty="0" smtClean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criatividade</a:t>
            </a:r>
            <a:r>
              <a:rPr lang="pt-BR" altLang="pt-BR" sz="2000" b="1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a fim de encontrar soluções para problemas públicos que </a:t>
            </a:r>
            <a:r>
              <a:rPr lang="pt-BR" altLang="pt-BR" sz="2000" b="1" dirty="0" smtClean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sejam tecnicamente </a:t>
            </a:r>
            <a:r>
              <a:rPr lang="pt-BR" altLang="pt-BR" sz="2000" b="1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eficientes e politicamente viáveis;</a:t>
            </a:r>
            <a:endParaRPr lang="pt-BR" altLang="pt-BR" sz="2000" b="1" dirty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2000" b="1" dirty="0" smtClean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conhecimento </a:t>
            </a:r>
            <a:r>
              <a:rPr lang="pt-BR" altLang="pt-BR" sz="2000" b="1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legal-institucional;</a:t>
            </a:r>
            <a:endParaRPr lang="pt-BR" altLang="pt-BR" sz="2000" b="1" dirty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2000" b="1" dirty="0" smtClean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habilidades </a:t>
            </a:r>
            <a:r>
              <a:rPr lang="pt-BR" altLang="pt-BR" sz="2000" b="1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 previsão e de antecipação, para vislumbrar possíveis </a:t>
            </a:r>
            <a:r>
              <a:rPr lang="pt-BR" altLang="pt-BR" sz="2000" b="1" dirty="0" smtClean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efeitos das </a:t>
            </a:r>
            <a:r>
              <a:rPr lang="pt-BR" altLang="pt-BR" sz="2000" b="1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políticas públicas sobre comportamentos individuais e coletivos</a:t>
            </a:r>
            <a:r>
              <a:rPr lang="pt-BR" altLang="pt-BR" sz="2000" b="1" dirty="0" smtClean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altLang="pt-BR" sz="20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30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0364" y="1593918"/>
            <a:ext cx="8891669" cy="5025823"/>
          </a:xfrm>
        </p:spPr>
        <p:txBody>
          <a:bodyPr>
            <a:normAutofit/>
          </a:bodyPr>
          <a:lstStyle/>
          <a:p>
            <a:pPr marL="0" indent="0" algn="ctr" eaLnBrk="0" hangingPunct="0">
              <a:buNone/>
              <a:defRPr/>
            </a:pPr>
            <a:r>
              <a:rPr lang="pt-BR" sz="2400" b="1" dirty="0">
                <a:solidFill>
                  <a:schemeClr val="accent4"/>
                </a:solidFill>
                <a:latin typeface="Comic Sans MS" pitchFamily="66" charset="0"/>
                <a:ea typeface="Calibri" pitchFamily="34" charset="0"/>
                <a:cs typeface="CenturyStd-Light"/>
              </a:rPr>
              <a:t>Além de conhecimento sobre restrições legais e financeiras para a ação pública, o analista de políticas públicas deve ser capaz de entender o que </a:t>
            </a:r>
            <a:r>
              <a:rPr lang="pt-BR" sz="2400" b="1" dirty="0" smtClean="0">
                <a:solidFill>
                  <a:schemeClr val="accent4"/>
                </a:solidFill>
                <a:latin typeface="Comic Sans MS" pitchFamily="66" charset="0"/>
                <a:ea typeface="Calibri" pitchFamily="34" charset="0"/>
                <a:cs typeface="CenturyStd-Light"/>
              </a:rPr>
              <a:t>levou um </a:t>
            </a:r>
            <a:r>
              <a:rPr lang="pt-BR" sz="2400" b="1" dirty="0">
                <a:solidFill>
                  <a:schemeClr val="accent4"/>
                </a:solidFill>
                <a:latin typeface="Comic Sans MS" pitchFamily="66" charset="0"/>
                <a:ea typeface="Calibri" pitchFamily="34" charset="0"/>
                <a:cs typeface="CenturyStd-Light"/>
              </a:rPr>
              <a:t>problema público a aparecer, a ganhar relevância no seio de uma comunidade política, quais soluções e alternativas existem para mitigar ou </a:t>
            </a:r>
            <a:r>
              <a:rPr lang="pt-BR" sz="2400" b="1" dirty="0" smtClean="0">
                <a:solidFill>
                  <a:schemeClr val="accent4"/>
                </a:solidFill>
                <a:latin typeface="Comic Sans MS" pitchFamily="66" charset="0"/>
                <a:ea typeface="Calibri" pitchFamily="34" charset="0"/>
                <a:cs typeface="CenturyStd-Light"/>
              </a:rPr>
              <a:t>extinguir tal </a:t>
            </a:r>
            <a:r>
              <a:rPr lang="pt-BR" sz="2400" b="1" dirty="0">
                <a:solidFill>
                  <a:schemeClr val="accent4"/>
                </a:solidFill>
                <a:latin typeface="Comic Sans MS" pitchFamily="66" charset="0"/>
                <a:ea typeface="Calibri" pitchFamily="34" charset="0"/>
                <a:cs typeface="CenturyStd-Light"/>
              </a:rPr>
              <a:t>problema, por que tais soluções ainda não foram implementadas, quais são os obstáculos para a efetivação de certas medidas, quais são as possibilidades para que certas medidas tragam os resultados esperados, como avaliar os impactos de uma política pública. </a:t>
            </a:r>
            <a:endParaRPr lang="pt-BR" sz="2400" b="1" dirty="0">
              <a:solidFill>
                <a:schemeClr val="accent4"/>
              </a:solidFill>
              <a:latin typeface="Comic Sans MS" pitchFamily="66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64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Encontros</a:t>
            </a:r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66111876"/>
              </p:ext>
            </p:extLst>
          </p:nvPr>
        </p:nvGraphicFramePr>
        <p:xfrm>
          <a:off x="1134336" y="1558343"/>
          <a:ext cx="8128000" cy="400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1146004" y="5279038"/>
            <a:ext cx="1024136" cy="1463051"/>
            <a:chOff x="1" y="2535835"/>
            <a:chExt cx="1024136" cy="1463051"/>
          </a:xfrm>
          <a:solidFill>
            <a:srgbClr val="7030A0"/>
          </a:solidFill>
        </p:grpSpPr>
        <p:sp>
          <p:nvSpPr>
            <p:cNvPr id="9" name="Divisa 8"/>
            <p:cNvSpPr/>
            <p:nvPr/>
          </p:nvSpPr>
          <p:spPr>
            <a:xfrm rot="5400000">
              <a:off x="-219457" y="2755293"/>
              <a:ext cx="1463051" cy="1024136"/>
            </a:xfrm>
            <a:prstGeom prst="chevron">
              <a:avLst/>
            </a:prstGeom>
            <a:grp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Divisa 4"/>
            <p:cNvSpPr/>
            <p:nvPr/>
          </p:nvSpPr>
          <p:spPr>
            <a:xfrm>
              <a:off x="1" y="3047903"/>
              <a:ext cx="1024136" cy="4389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b="1" kern="1200" dirty="0" smtClean="0"/>
                <a:t>19/11</a:t>
              </a:r>
              <a:endParaRPr lang="pt-BR" sz="2000" b="1" kern="1200" dirty="0"/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2170140" y="5279037"/>
            <a:ext cx="7103863" cy="950983"/>
            <a:chOff x="1024136" y="2535836"/>
            <a:chExt cx="7103863" cy="950983"/>
          </a:xfrm>
        </p:grpSpPr>
        <p:sp>
          <p:nvSpPr>
            <p:cNvPr id="12" name="Arredondar Retângulo no Mesmo Canto Lateral 11"/>
            <p:cNvSpPr/>
            <p:nvPr/>
          </p:nvSpPr>
          <p:spPr>
            <a:xfrm rot="5400000">
              <a:off x="4100576" y="-540604"/>
              <a:ext cx="950983" cy="7103863"/>
            </a:xfrm>
            <a:prstGeom prst="round2Same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Arredondar Retângulo no Mesmo Canto Lateral 4"/>
            <p:cNvSpPr/>
            <p:nvPr/>
          </p:nvSpPr>
          <p:spPr>
            <a:xfrm>
              <a:off x="1024137" y="2582258"/>
              <a:ext cx="7057440" cy="8581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pt-BR" sz="2800" dirty="0"/>
                <a:t>Apresentação de </a:t>
              </a:r>
              <a:r>
                <a:rPr lang="pt-BR" sz="2800" dirty="0" smtClean="0"/>
                <a:t>trabalhos-seminários</a:t>
              </a:r>
              <a:endParaRPr lang="pt-BR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94155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8016" y="475129"/>
            <a:ext cx="8596668" cy="829235"/>
          </a:xfrm>
        </p:spPr>
        <p:txBody>
          <a:bodyPr/>
          <a:lstStyle/>
          <a:p>
            <a:r>
              <a:rPr lang="pt-BR" dirty="0" smtClean="0"/>
              <a:t>Configuração da Política Pública</a:t>
            </a:r>
            <a:endParaRPr lang="pt-BR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332535166"/>
              </p:ext>
            </p:extLst>
          </p:nvPr>
        </p:nvGraphicFramePr>
        <p:xfrm>
          <a:off x="605116" y="1559857"/>
          <a:ext cx="9689353" cy="2675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227924489"/>
              </p:ext>
            </p:extLst>
          </p:nvPr>
        </p:nvGraphicFramePr>
        <p:xfrm>
          <a:off x="618564" y="4289612"/>
          <a:ext cx="9681883" cy="1775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9841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5788"/>
          </a:xfrm>
        </p:spPr>
        <p:txBody>
          <a:bodyPr/>
          <a:lstStyle/>
          <a:p>
            <a:r>
              <a:rPr lang="pt-BR" dirty="0" smtClean="0"/>
              <a:t>Processo de Políticas Públicas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878201"/>
            <a:ext cx="8596668" cy="3880773"/>
          </a:xfrm>
        </p:spPr>
        <p:txBody>
          <a:bodyPr/>
          <a:lstStyle/>
          <a:p>
            <a:r>
              <a:rPr lang="pt-BR" sz="2400" dirty="0" smtClean="0"/>
              <a:t>Fase INICIAÇÃO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Pensamento criativo sobre o problema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Definição de Objetivos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Criação de opções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Tentativas e exploração preliminar de conceitos, demandas e possibilidades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0614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5788"/>
          </a:xfrm>
        </p:spPr>
        <p:txBody>
          <a:bodyPr/>
          <a:lstStyle/>
          <a:p>
            <a:r>
              <a:rPr lang="pt-BR" dirty="0" smtClean="0"/>
              <a:t>Processo de Políticas Públicas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878201"/>
            <a:ext cx="8596668" cy="3880773"/>
          </a:xfrm>
        </p:spPr>
        <p:txBody>
          <a:bodyPr/>
          <a:lstStyle/>
          <a:p>
            <a:r>
              <a:rPr lang="pt-BR" sz="2400" dirty="0" smtClean="0"/>
              <a:t>Fase ESTIMAÇÃO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Investigação de conceitos e demandas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Estimativas de impactos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Exame normativo das consequências prováveis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Delineamento de um programa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Estabelecimento de critérios de desempenho esperado e de indicadores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423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5788"/>
          </a:xfrm>
        </p:spPr>
        <p:txBody>
          <a:bodyPr/>
          <a:lstStyle/>
          <a:p>
            <a:r>
              <a:rPr lang="pt-BR" dirty="0" smtClean="0"/>
              <a:t>Processo de Políticas Públicas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878201"/>
            <a:ext cx="8596668" cy="3880773"/>
          </a:xfrm>
        </p:spPr>
        <p:txBody>
          <a:bodyPr/>
          <a:lstStyle/>
          <a:p>
            <a:r>
              <a:rPr lang="pt-BR" sz="2400" dirty="0" smtClean="0"/>
              <a:t>Fase SELEÇÃO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Debates sobre as possíveis opções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Compromissos, negociações e ajustes de interesses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Redução de incertezas sobre as opções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Integração de elementos de decisão não racionais e de questões ideológicas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Decisão entre as opções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/>
              <a:t>Atribuição de responsabilidades para a execução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9941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711</TotalTime>
  <Words>1039</Words>
  <Application>Microsoft Office PowerPoint</Application>
  <PresentationFormat>Widescreen</PresentationFormat>
  <Paragraphs>162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33" baseType="lpstr">
      <vt:lpstr>SimHei</vt:lpstr>
      <vt:lpstr>AR CENA</vt:lpstr>
      <vt:lpstr>Arial</vt:lpstr>
      <vt:lpstr>Book Antiqua</vt:lpstr>
      <vt:lpstr>Bookman Old Style</vt:lpstr>
      <vt:lpstr>Bradley Hand ITC</vt:lpstr>
      <vt:lpstr>Calibri</vt:lpstr>
      <vt:lpstr>CenturyStd-Light</vt:lpstr>
      <vt:lpstr>Comic Sans MS</vt:lpstr>
      <vt:lpstr>Trebuchet MS</vt:lpstr>
      <vt:lpstr>Wingdings</vt:lpstr>
      <vt:lpstr>Wingdings 3</vt:lpstr>
      <vt:lpstr>Facetado</vt:lpstr>
      <vt:lpstr>Políticas Públicas e Meio Ambiente</vt:lpstr>
      <vt:lpstr>Ementa</vt:lpstr>
      <vt:lpstr>Objetivos</vt:lpstr>
      <vt:lpstr>Justificativa</vt:lpstr>
      <vt:lpstr>Encontros</vt:lpstr>
      <vt:lpstr>Configuração da Política Pública</vt:lpstr>
      <vt:lpstr>Processo de Políticas Públicas </vt:lpstr>
      <vt:lpstr>Processo de Políticas Públicas </vt:lpstr>
      <vt:lpstr>Processo de Políticas Públicas </vt:lpstr>
      <vt:lpstr>Processo de Políticas Públicas </vt:lpstr>
      <vt:lpstr>Processo de Políticas Públicas </vt:lpstr>
      <vt:lpstr>Processo de Políticas Públicas </vt:lpstr>
      <vt:lpstr>Apresentação do PowerPoint</vt:lpstr>
      <vt:lpstr>Estudo das Políticas Públicas </vt:lpstr>
      <vt:lpstr>Apresentação do PowerPoint</vt:lpstr>
      <vt:lpstr>Políticas Públicas Ambientais tem que incorporar o DESENVOLVIMENTO SUSTENTÁVEL (DS) como referência de suas ações, planos, programas, projetos e regulamentações. Embora muito debatido e pouco materializável, o DS é forçosamente INTERDISCIPLINAR, isto significa que o Direito (legislações) para implementá-lo deve integrar às práticas de gestão e suas ferramentas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Públicas e Meio Ambiente</dc:title>
  <dc:creator>Luciana</dc:creator>
  <cp:lastModifiedBy>Luciana</cp:lastModifiedBy>
  <cp:revision>53</cp:revision>
  <dcterms:created xsi:type="dcterms:W3CDTF">2014-10-17T17:46:36Z</dcterms:created>
  <dcterms:modified xsi:type="dcterms:W3CDTF">2014-10-28T18:01:03Z</dcterms:modified>
</cp:coreProperties>
</file>