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039995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57" autoAdjust="0"/>
    <p:restoredTop sz="94660"/>
  </p:normalViewPr>
  <p:slideViewPr>
    <p:cSldViewPr snapToGrid="0">
      <p:cViewPr>
        <p:scale>
          <a:sx n="20" d="100"/>
          <a:sy n="20" d="100"/>
        </p:scale>
        <p:origin x="1104" y="1002"/>
      </p:cViewPr>
      <p:guideLst>
        <p:guide orient="horz" pos="10204"/>
        <p:guide pos="15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9994" y="5302386"/>
            <a:ext cx="37799963" cy="11279752"/>
          </a:xfrm>
        </p:spPr>
        <p:txBody>
          <a:bodyPr anchor="b"/>
          <a:lstStyle>
            <a:lvl1pPr algn="ctr">
              <a:defRPr sz="2480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994" y="17017128"/>
            <a:ext cx="37799963" cy="7822326"/>
          </a:xfrm>
        </p:spPr>
        <p:txBody>
          <a:bodyPr/>
          <a:lstStyle>
            <a:lvl1pPr marL="0" indent="0" algn="ctr">
              <a:buNone/>
              <a:defRPr sz="9921"/>
            </a:lvl1pPr>
            <a:lvl2pPr marL="1890019" indent="0" algn="ctr">
              <a:buNone/>
              <a:defRPr sz="8268"/>
            </a:lvl2pPr>
            <a:lvl3pPr marL="3780038" indent="0" algn="ctr">
              <a:buNone/>
              <a:defRPr sz="7441"/>
            </a:lvl3pPr>
            <a:lvl4pPr marL="5670057" indent="0" algn="ctr">
              <a:buNone/>
              <a:defRPr sz="6614"/>
            </a:lvl4pPr>
            <a:lvl5pPr marL="7560076" indent="0" algn="ctr">
              <a:buNone/>
              <a:defRPr sz="6614"/>
            </a:lvl5pPr>
            <a:lvl6pPr marL="9450095" indent="0" algn="ctr">
              <a:buNone/>
              <a:defRPr sz="6614"/>
            </a:lvl6pPr>
            <a:lvl7pPr marL="11340114" indent="0" algn="ctr">
              <a:buNone/>
              <a:defRPr sz="6614"/>
            </a:lvl7pPr>
            <a:lvl8pPr marL="13230134" indent="0" algn="ctr">
              <a:buNone/>
              <a:defRPr sz="6614"/>
            </a:lvl8pPr>
            <a:lvl9pPr marL="15120153" indent="0" algn="ctr">
              <a:buNone/>
              <a:defRPr sz="66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DEAF-5EBB-4A26-B362-42CCBBCDE997}" type="datetimeFigureOut">
              <a:rPr lang="pt-BR" smtClean="0"/>
              <a:pPr/>
              <a:t>16/03/2018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DC6A-41E9-4193-8B71-54E1B55C0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2217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DEAF-5EBB-4A26-B362-42CCBBCDE997}" type="datetimeFigureOut">
              <a:rPr lang="pt-BR" smtClean="0"/>
              <a:pPr/>
              <a:t>16/03/2018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DC6A-41E9-4193-8B71-54E1B55C0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559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7464" y="1724962"/>
            <a:ext cx="10867489" cy="274568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4997" y="1724962"/>
            <a:ext cx="31972468" cy="274568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DEAF-5EBB-4A26-B362-42CCBBCDE997}" type="datetimeFigureOut">
              <a:rPr lang="pt-BR" smtClean="0"/>
              <a:pPr/>
              <a:t>16/03/2018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DC6A-41E9-4193-8B71-54E1B55C0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787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DEAF-5EBB-4A26-B362-42CCBBCDE997}" type="datetimeFigureOut">
              <a:rPr lang="pt-BR" smtClean="0"/>
              <a:pPr/>
              <a:t>16/03/2018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DC6A-41E9-4193-8B71-54E1B55C0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16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747" y="8077327"/>
            <a:ext cx="43469957" cy="13477201"/>
          </a:xfrm>
        </p:spPr>
        <p:txBody>
          <a:bodyPr anchor="b"/>
          <a:lstStyle>
            <a:lvl1pPr>
              <a:defRPr sz="2480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747" y="21682028"/>
            <a:ext cx="43469957" cy="7087342"/>
          </a:xfrm>
        </p:spPr>
        <p:txBody>
          <a:bodyPr/>
          <a:lstStyle>
            <a:lvl1pPr marL="0" indent="0">
              <a:buNone/>
              <a:defRPr sz="9921">
                <a:solidFill>
                  <a:schemeClr val="tx1">
                    <a:tint val="75000"/>
                  </a:schemeClr>
                </a:solidFill>
              </a:defRPr>
            </a:lvl1pPr>
            <a:lvl2pPr marL="1890019" indent="0">
              <a:buNone/>
              <a:defRPr sz="8268">
                <a:solidFill>
                  <a:schemeClr val="tx1">
                    <a:tint val="75000"/>
                  </a:schemeClr>
                </a:solidFill>
              </a:defRPr>
            </a:lvl2pPr>
            <a:lvl3pPr marL="3780038" indent="0">
              <a:buNone/>
              <a:defRPr sz="7441">
                <a:solidFill>
                  <a:schemeClr val="tx1">
                    <a:tint val="75000"/>
                  </a:schemeClr>
                </a:solidFill>
              </a:defRPr>
            </a:lvl3pPr>
            <a:lvl4pPr marL="5670057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4pPr>
            <a:lvl5pPr marL="756007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5pPr>
            <a:lvl6pPr marL="9450095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6pPr>
            <a:lvl7pPr marL="1134011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7pPr>
            <a:lvl8pPr marL="1323013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8pPr>
            <a:lvl9pPr marL="15120153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DEAF-5EBB-4A26-B362-42CCBBCDE997}" type="datetimeFigureOut">
              <a:rPr lang="pt-BR" smtClean="0"/>
              <a:pPr/>
              <a:t>16/03/2018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DC6A-41E9-4193-8B71-54E1B55C0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699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4996" y="8624810"/>
            <a:ext cx="21419979" cy="205570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4975" y="8624810"/>
            <a:ext cx="21419979" cy="205570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DEAF-5EBB-4A26-B362-42CCBBCDE997}" type="datetimeFigureOut">
              <a:rPr lang="pt-BR" smtClean="0"/>
              <a:pPr/>
              <a:t>16/03/2018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DC6A-41E9-4193-8B71-54E1B55C0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000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1724964"/>
            <a:ext cx="43469957" cy="62623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563" y="7942328"/>
            <a:ext cx="21321539" cy="3892412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563" y="11834740"/>
            <a:ext cx="21321539" cy="174071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4975" y="7942328"/>
            <a:ext cx="21426543" cy="3892412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4975" y="11834740"/>
            <a:ext cx="21426543" cy="174071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DEAF-5EBB-4A26-B362-42CCBBCDE997}" type="datetimeFigureOut">
              <a:rPr lang="pt-BR" smtClean="0"/>
              <a:pPr/>
              <a:t>16/03/2018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DC6A-41E9-4193-8B71-54E1B55C0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4765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DEAF-5EBB-4A26-B362-42CCBBCDE997}" type="datetimeFigureOut">
              <a:rPr lang="pt-BR" smtClean="0"/>
              <a:pPr/>
              <a:t>16/03/2018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DC6A-41E9-4193-8B71-54E1B55C0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925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DEAF-5EBB-4A26-B362-42CCBBCDE997}" type="datetimeFigureOut">
              <a:rPr lang="pt-BR" smtClean="0"/>
              <a:pPr/>
              <a:t>16/03/2018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DC6A-41E9-4193-8B71-54E1B55C0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83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2159952"/>
            <a:ext cx="16255294" cy="7559834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6543" y="4664900"/>
            <a:ext cx="25514975" cy="23024494"/>
          </a:xfrm>
        </p:spPr>
        <p:txBody>
          <a:bodyPr/>
          <a:lstStyle>
            <a:lvl1pPr>
              <a:defRPr sz="13228"/>
            </a:lvl1pPr>
            <a:lvl2pPr>
              <a:defRPr sz="11575"/>
            </a:lvl2pPr>
            <a:lvl3pPr>
              <a:defRPr sz="9921"/>
            </a:lvl3pPr>
            <a:lvl4pPr>
              <a:defRPr sz="8268"/>
            </a:lvl4pPr>
            <a:lvl5pPr>
              <a:defRPr sz="8268"/>
            </a:lvl5pPr>
            <a:lvl6pPr>
              <a:defRPr sz="8268"/>
            </a:lvl6pPr>
            <a:lvl7pPr>
              <a:defRPr sz="8268"/>
            </a:lvl7pPr>
            <a:lvl8pPr>
              <a:defRPr sz="8268"/>
            </a:lvl8pPr>
            <a:lvl9pPr>
              <a:defRPr sz="8268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9719786"/>
            <a:ext cx="16255294" cy="18007107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DEAF-5EBB-4A26-B362-42CCBBCDE997}" type="datetimeFigureOut">
              <a:rPr lang="pt-BR" smtClean="0"/>
              <a:pPr/>
              <a:t>16/03/2018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DC6A-41E9-4193-8B71-54E1B55C0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066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2159952"/>
            <a:ext cx="16255294" cy="7559834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6543" y="4664900"/>
            <a:ext cx="25514975" cy="23024494"/>
          </a:xfrm>
        </p:spPr>
        <p:txBody>
          <a:bodyPr anchor="t"/>
          <a:lstStyle>
            <a:lvl1pPr marL="0" indent="0">
              <a:buNone/>
              <a:defRPr sz="13228"/>
            </a:lvl1pPr>
            <a:lvl2pPr marL="1890019" indent="0">
              <a:buNone/>
              <a:defRPr sz="11575"/>
            </a:lvl2pPr>
            <a:lvl3pPr marL="3780038" indent="0">
              <a:buNone/>
              <a:defRPr sz="9921"/>
            </a:lvl3pPr>
            <a:lvl4pPr marL="5670057" indent="0">
              <a:buNone/>
              <a:defRPr sz="8268"/>
            </a:lvl4pPr>
            <a:lvl5pPr marL="7560076" indent="0">
              <a:buNone/>
              <a:defRPr sz="8268"/>
            </a:lvl5pPr>
            <a:lvl6pPr marL="9450095" indent="0">
              <a:buNone/>
              <a:defRPr sz="8268"/>
            </a:lvl6pPr>
            <a:lvl7pPr marL="11340114" indent="0">
              <a:buNone/>
              <a:defRPr sz="8268"/>
            </a:lvl7pPr>
            <a:lvl8pPr marL="13230134" indent="0">
              <a:buNone/>
              <a:defRPr sz="8268"/>
            </a:lvl8pPr>
            <a:lvl9pPr marL="15120153" indent="0">
              <a:buNone/>
              <a:defRPr sz="826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9719786"/>
            <a:ext cx="16255294" cy="18007107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DEAF-5EBB-4A26-B362-42CCBBCDE997}" type="datetimeFigureOut">
              <a:rPr lang="pt-BR" smtClean="0"/>
              <a:pPr/>
              <a:t>16/03/2018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DC6A-41E9-4193-8B71-54E1B55C0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110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997" y="1724964"/>
            <a:ext cx="43469957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997" y="8624810"/>
            <a:ext cx="43469957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4996" y="30029342"/>
            <a:ext cx="11339989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CDEAF-5EBB-4A26-B362-42CCBBCDE997}" type="datetimeFigureOut">
              <a:rPr lang="pt-BR" smtClean="0"/>
              <a:pPr/>
              <a:t>16/03/2018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4984" y="30029342"/>
            <a:ext cx="1700998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4965" y="30029342"/>
            <a:ext cx="11339989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7DC6A-41E9-4193-8B71-54E1B55C0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220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780038" rtl="0" eaLnBrk="1" latinLnBrk="0" hangingPunct="1">
        <a:lnSpc>
          <a:spcPct val="90000"/>
        </a:lnSpc>
        <a:spcBef>
          <a:spcPct val="0"/>
        </a:spcBef>
        <a:buNone/>
        <a:defRPr sz="181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10" indent="-945010" algn="l" defTabSz="3780038" rtl="0" eaLnBrk="1" latinLnBrk="0" hangingPunct="1">
        <a:lnSpc>
          <a:spcPct val="90000"/>
        </a:lnSpc>
        <a:spcBef>
          <a:spcPts val="4134"/>
        </a:spcBef>
        <a:buFont typeface="Arial" panose="020B0604020202020204" pitchFamily="34" charset="0"/>
        <a:buChar char="•"/>
        <a:defRPr sz="11575" kern="1200">
          <a:solidFill>
            <a:schemeClr val="tx1"/>
          </a:solidFill>
          <a:latin typeface="+mn-lt"/>
          <a:ea typeface="+mn-ea"/>
          <a:cs typeface="+mn-cs"/>
        </a:defRPr>
      </a:lvl1pPr>
      <a:lvl2pPr marL="2835029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2pPr>
      <a:lvl3pPr marL="4725048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3pPr>
      <a:lvl4pPr marL="6615067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8505086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10395105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2285124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4175143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6065162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90019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2pPr>
      <a:lvl3pPr marL="3780038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3pPr>
      <a:lvl4pPr marL="5670057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7560076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9450095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134011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323013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5120153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ienciasexatas@unipampa.edu.b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5C709B1-6DB4-462C-99B9-464672DC196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  <a14:imgEffect>
                      <a14:sharpenSoften amount="-8000"/>
                    </a14:imgEffect>
                    <a14:imgEffect>
                      <a14:colorTemperature colorTemp="9354"/>
                    </a14:imgEffect>
                    <a14:imgEffect>
                      <a14:saturation sat="139000"/>
                    </a14:imgEffect>
                    <a14:imgEffect>
                      <a14:brightnessContrast bright="71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8737" y="-182880"/>
            <a:ext cx="50798687" cy="323992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xmlns="" id="{0BAFCB3C-653F-43D8-93B4-30854B59C19F}"/>
              </a:ext>
            </a:extLst>
          </p:cNvPr>
          <p:cNvSpPr/>
          <p:nvPr/>
        </p:nvSpPr>
        <p:spPr>
          <a:xfrm>
            <a:off x="1040508" y="23726275"/>
            <a:ext cx="14506316" cy="9625263"/>
          </a:xfrm>
          <a:prstGeom prst="roundRect">
            <a:avLst/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  <a:alpha val="35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  <a:alpha val="49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  <a:alpha val="23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Nuvem 14">
            <a:extLst>
              <a:ext uri="{FF2B5EF4-FFF2-40B4-BE49-F238E27FC236}">
                <a16:creationId xmlns:a16="http://schemas.microsoft.com/office/drawing/2014/main" xmlns="" id="{9DBBC351-5D05-4B70-9549-6B34C465D478}"/>
              </a:ext>
            </a:extLst>
          </p:cNvPr>
          <p:cNvSpPr/>
          <p:nvPr/>
        </p:nvSpPr>
        <p:spPr>
          <a:xfrm>
            <a:off x="-304801" y="6156960"/>
            <a:ext cx="18136071" cy="17627600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Nuvem 20">
            <a:extLst>
              <a:ext uri="{FF2B5EF4-FFF2-40B4-BE49-F238E27FC236}">
                <a16:creationId xmlns:a16="http://schemas.microsoft.com/office/drawing/2014/main" xmlns="" id="{EF76A439-DF79-44E9-9522-ED174F5D0532}"/>
              </a:ext>
            </a:extLst>
          </p:cNvPr>
          <p:cNvSpPr/>
          <p:nvPr/>
        </p:nvSpPr>
        <p:spPr>
          <a:xfrm>
            <a:off x="15546824" y="13563600"/>
            <a:ext cx="13309600" cy="3230951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6B59101-E94E-4DB9-914F-B54FDBE12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1" y="283292"/>
            <a:ext cx="15583986" cy="59738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72857C1-E8A5-47E2-94E4-B559442602AE}"/>
              </a:ext>
            </a:extLst>
          </p:cNvPr>
          <p:cNvSpPr txBox="1"/>
          <p:nvPr/>
        </p:nvSpPr>
        <p:spPr>
          <a:xfrm>
            <a:off x="1698150" y="8346931"/>
            <a:ext cx="13407621" cy="1360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pt-BR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Objetivo do curso</a:t>
            </a:r>
          </a:p>
          <a:p>
            <a:pPr>
              <a:lnSpc>
                <a:spcPts val="6200"/>
              </a:lnSpc>
            </a:pP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6200"/>
              </a:lnSpc>
            </a:pPr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Promover </a:t>
            </a:r>
            <a:r>
              <a:rPr lang="pt-B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a formação de professores  criativos e inovadores nas áreas de Ciências Naturais, Física, Química ou Matemática para atuar na Educação Básica, capazes de transformar a escola e potencializar a aprendizagem.</a:t>
            </a:r>
          </a:p>
          <a:p>
            <a:pPr algn="ctr">
              <a:lnSpc>
                <a:spcPts val="6200"/>
              </a:lnSpc>
            </a:pPr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A </a:t>
            </a:r>
            <a:r>
              <a:rPr lang="pt-B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Licenciatura em Ciências </a:t>
            </a:r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Exatas, do campus Caçapava do Sul, da Universidade Federal do Pampa (</a:t>
            </a:r>
            <a:r>
              <a:rPr lang="pt-BR" sz="4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Unipampa</a:t>
            </a:r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), é </a:t>
            </a:r>
            <a:r>
              <a:rPr lang="pt-B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inovadora ao possibilitar ao aluno escolher, desde o </a:t>
            </a:r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segundo </a:t>
            </a:r>
            <a:r>
              <a:rPr lang="pt-B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semestre, o caminho de formação para uma das quatro áreas.</a:t>
            </a:r>
          </a:p>
          <a:p>
            <a:pPr algn="ctr">
              <a:lnSpc>
                <a:spcPts val="6200"/>
              </a:lnSpc>
            </a:pPr>
            <a:r>
              <a:rPr lang="pt-B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O curso é reconhecido pelo MEC, tendo obtido nota 4 (de um máximo de 5 pontos) em sua primeira avaliação.</a:t>
            </a:r>
          </a:p>
        </p:txBody>
      </p:sp>
      <p:sp>
        <p:nvSpPr>
          <p:cNvPr id="16" name="Balão de Fala: Retângulo com Cantos Arredondados 15">
            <a:extLst>
              <a:ext uri="{FF2B5EF4-FFF2-40B4-BE49-F238E27FC236}">
                <a16:creationId xmlns:a16="http://schemas.microsoft.com/office/drawing/2014/main" xmlns="" id="{A3B6F662-C847-42B9-956F-4E863939CC31}"/>
              </a:ext>
            </a:extLst>
          </p:cNvPr>
          <p:cNvSpPr/>
          <p:nvPr/>
        </p:nvSpPr>
        <p:spPr>
          <a:xfrm>
            <a:off x="19315713" y="1268361"/>
            <a:ext cx="12993087" cy="9398165"/>
          </a:xfrm>
          <a:prstGeom prst="wedgeRoundRectCallout">
            <a:avLst>
              <a:gd name="adj1" fmla="val -28957"/>
              <a:gd name="adj2" fmla="val 77624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Balão de Fala: Retângulo com Cantos Arredondados 16">
            <a:extLst>
              <a:ext uri="{FF2B5EF4-FFF2-40B4-BE49-F238E27FC236}">
                <a16:creationId xmlns:a16="http://schemas.microsoft.com/office/drawing/2014/main" xmlns="" id="{BA45AB99-1B64-41D1-B43E-7215E3193A91}"/>
              </a:ext>
            </a:extLst>
          </p:cNvPr>
          <p:cNvSpPr/>
          <p:nvPr/>
        </p:nvSpPr>
        <p:spPr>
          <a:xfrm>
            <a:off x="35605908" y="8787008"/>
            <a:ext cx="13309600" cy="8182579"/>
          </a:xfrm>
          <a:prstGeom prst="wedgeRoundRectCallout">
            <a:avLst>
              <a:gd name="adj1" fmla="val -98526"/>
              <a:gd name="adj2" fmla="val 27589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Balão de Fala: Retângulo com Cantos Arredondados 17">
            <a:extLst>
              <a:ext uri="{FF2B5EF4-FFF2-40B4-BE49-F238E27FC236}">
                <a16:creationId xmlns:a16="http://schemas.microsoft.com/office/drawing/2014/main" xmlns="" id="{41DBE4C1-9A0B-4077-93DF-C1B23D42B376}"/>
              </a:ext>
            </a:extLst>
          </p:cNvPr>
          <p:cNvSpPr/>
          <p:nvPr/>
        </p:nvSpPr>
        <p:spPr>
          <a:xfrm>
            <a:off x="34935074" y="19332749"/>
            <a:ext cx="13309600" cy="9151011"/>
          </a:xfrm>
          <a:prstGeom prst="wedgeRoundRectCallout">
            <a:avLst>
              <a:gd name="adj1" fmla="val -115047"/>
              <a:gd name="adj2" fmla="val -79547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xmlns="" id="{72A8C85E-F122-4CEE-ACF6-8ABDF8589E33}"/>
              </a:ext>
            </a:extLst>
          </p:cNvPr>
          <p:cNvSpPr/>
          <p:nvPr/>
        </p:nvSpPr>
        <p:spPr>
          <a:xfrm>
            <a:off x="17467537" y="22413951"/>
            <a:ext cx="14841263" cy="8359737"/>
          </a:xfrm>
          <a:prstGeom prst="wedgeRoundRectCallout">
            <a:avLst>
              <a:gd name="adj1" fmla="val -14314"/>
              <a:gd name="adj2" fmla="val -105640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5C9F012E-9BBF-4DB2-9768-52C95983DAB8}"/>
              </a:ext>
            </a:extLst>
          </p:cNvPr>
          <p:cNvSpPr txBox="1"/>
          <p:nvPr/>
        </p:nvSpPr>
        <p:spPr>
          <a:xfrm>
            <a:off x="35964136" y="19981108"/>
            <a:ext cx="11873422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MATEMÁTICA</a:t>
            </a:r>
          </a:p>
          <a:p>
            <a:pPr>
              <a:lnSpc>
                <a:spcPts val="5600"/>
              </a:lnSpc>
            </a:pPr>
            <a:endParaRPr lang="pt-B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600"/>
              </a:lnSpc>
            </a:pPr>
            <a:r>
              <a:rPr lang="pt-B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A matemática é uma ciência de padrões e ordem. A matemática desvenda a ordem presente na natureza, na arte, nas construções, </a:t>
            </a:r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etc., </a:t>
            </a:r>
            <a:r>
              <a:rPr lang="pt-B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e utiliza esse conhecimento em situações concretas, melhorando nossa forma de compreender e atuar no mundo. Ensinar Matemática significa relacionar elementos da estrutura desta área e das ciências da educação.</a:t>
            </a:r>
          </a:p>
          <a:p>
            <a:pPr>
              <a:lnSpc>
                <a:spcPts val="5600"/>
              </a:lnSpc>
            </a:pPr>
            <a:endParaRPr lang="pt-BR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C8EBAFE5-9F02-4720-A34A-E4A3A1259255}"/>
              </a:ext>
            </a:extLst>
          </p:cNvPr>
          <p:cNvSpPr txBox="1"/>
          <p:nvPr/>
        </p:nvSpPr>
        <p:spPr>
          <a:xfrm>
            <a:off x="36190990" y="9038931"/>
            <a:ext cx="12320336" cy="799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FÍSICA</a:t>
            </a:r>
          </a:p>
          <a:p>
            <a:pPr algn="ctr">
              <a:lnSpc>
                <a:spcPts val="5600"/>
              </a:lnSpc>
            </a:pPr>
            <a:endParaRPr lang="pt-B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600"/>
              </a:lnSpc>
            </a:pPr>
            <a:r>
              <a:rPr lang="pt-B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É a ciência que permite entender desde a menor das partículas até o maior dos buracos negros. As teorias e leis da Física, descritas por equações, permitem entender o passado, descrever o presente e predizer o futuro. A Física nasceu sobre ombros de gigantes, cresceu e continua sua caminhada de ampliação do conhecimento sobre o mundo natural.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960BCBC-178E-4551-B322-7A66A5D9A095}"/>
              </a:ext>
            </a:extLst>
          </p:cNvPr>
          <p:cNvSpPr txBox="1"/>
          <p:nvPr/>
        </p:nvSpPr>
        <p:spPr>
          <a:xfrm>
            <a:off x="17940877" y="22641483"/>
            <a:ext cx="13629988" cy="799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QUÍMICA</a:t>
            </a:r>
          </a:p>
          <a:p>
            <a:pPr algn="ctr">
              <a:lnSpc>
                <a:spcPts val="5600"/>
              </a:lnSpc>
            </a:pPr>
            <a:endParaRPr lang="pt-B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600"/>
              </a:lnSpc>
            </a:pPr>
            <a:r>
              <a:rPr lang="pt-B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É a Ciência que estuda a matéria, suas transformações e as trocas de energia entre sistemas. Seus princípios estão presentes em atividades simples, como acender um fósforo, e complexas, como o desenvolvimento de novos medicamentos. Por ser uma ciência com bases experimentais, desenvolve-se, fundamentalmente, em laboratórios de pesquisa e pode ser ensinada em laboratórios didáticos.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2D3C6CF-C948-440C-8F6A-05126F4D9A21}"/>
              </a:ext>
            </a:extLst>
          </p:cNvPr>
          <p:cNvSpPr txBox="1"/>
          <p:nvPr/>
        </p:nvSpPr>
        <p:spPr>
          <a:xfrm>
            <a:off x="19779916" y="1595961"/>
            <a:ext cx="11694695" cy="942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CIÊNCIAS NATURAIS</a:t>
            </a:r>
          </a:p>
          <a:p>
            <a:pPr algn="ctr">
              <a:lnSpc>
                <a:spcPts val="5600"/>
              </a:lnSpc>
            </a:pPr>
            <a:endParaRPr lang="pt-B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600"/>
              </a:lnSpc>
            </a:pPr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Abrange </a:t>
            </a:r>
            <a:r>
              <a:rPr lang="pt-B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as áreas da ciência que estudam aspectos físicos do ambiente natural. O foco de seu estudo é o universo como um todo, regulado por regras ou leis de origem natural e com validade universal. Seu ensino </a:t>
            </a:r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 Educação Básica exige </a:t>
            </a:r>
            <a:r>
              <a:rPr lang="pt-B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uma perspectiva integrada de conhecimentos da Biologia, Física, Química, Matemática e das Geociências.</a:t>
            </a:r>
          </a:p>
          <a:p>
            <a:pPr>
              <a:lnSpc>
                <a:spcPts val="5600"/>
              </a:lnSpc>
            </a:pPr>
            <a:endParaRPr lang="pt-B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195F991E-09D2-4F55-ABBC-031F80431046}"/>
              </a:ext>
            </a:extLst>
          </p:cNvPr>
          <p:cNvSpPr txBox="1"/>
          <p:nvPr/>
        </p:nvSpPr>
        <p:spPr>
          <a:xfrm>
            <a:off x="16840598" y="14452521"/>
            <a:ext cx="10945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Caminhos de formação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004A8B35-AC4C-4BD0-A807-7DA43E8537D6}"/>
              </a:ext>
            </a:extLst>
          </p:cNvPr>
          <p:cNvSpPr txBox="1"/>
          <p:nvPr/>
        </p:nvSpPr>
        <p:spPr>
          <a:xfrm>
            <a:off x="1636295" y="24105940"/>
            <a:ext cx="12841705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Century Gothic" panose="020B0502020202020204" pitchFamily="34" charset="0"/>
              </a:rPr>
              <a:t>Modos de Ingresso:</a:t>
            </a:r>
          </a:p>
          <a:p>
            <a:endParaRPr lang="pt-BR" sz="3600" b="1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 smtClean="0">
                <a:latin typeface="Century Gothic" panose="020B0502020202020204" pitchFamily="34" charset="0"/>
              </a:rPr>
              <a:t>Sistema </a:t>
            </a:r>
            <a:r>
              <a:rPr lang="pt-BR" sz="4000" b="1" dirty="0">
                <a:latin typeface="Century Gothic" panose="020B0502020202020204" pitchFamily="34" charset="0"/>
              </a:rPr>
              <a:t>de Seleção Unificado (</a:t>
            </a:r>
            <a:r>
              <a:rPr lang="pt-BR" sz="4000" b="1" dirty="0" err="1">
                <a:latin typeface="Century Gothic" panose="020B0502020202020204" pitchFamily="34" charset="0"/>
              </a:rPr>
              <a:t>SiSU</a:t>
            </a:r>
            <a:r>
              <a:rPr lang="pt-BR" sz="4000" b="1" dirty="0">
                <a:latin typeface="Century Gothic" panose="020B0502020202020204" pitchFamily="34" charset="0"/>
              </a:rPr>
              <a:t>): </a:t>
            </a:r>
            <a:r>
              <a:rPr lang="pt-BR" sz="4000" dirty="0">
                <a:latin typeface="Century Gothic" panose="020B0502020202020204" pitchFamily="34" charset="0"/>
              </a:rPr>
              <a:t>o candidato faz a prova do ENEM.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 smtClean="0">
                <a:latin typeface="Century Gothic" panose="020B0502020202020204" pitchFamily="34" charset="0"/>
              </a:rPr>
              <a:t>Processo </a:t>
            </a:r>
            <a:r>
              <a:rPr lang="pt-BR" sz="4000" b="1" dirty="0">
                <a:latin typeface="Century Gothic" panose="020B0502020202020204" pitchFamily="34" charset="0"/>
              </a:rPr>
              <a:t>Seletivo Complementar: </a:t>
            </a:r>
            <a:r>
              <a:rPr lang="pt-BR" sz="4000" dirty="0">
                <a:latin typeface="Century Gothic" panose="020B0502020202020204" pitchFamily="34" charset="0"/>
              </a:rPr>
              <a:t>destinado a estudantes de outras Instituições de Ensino Superior.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 smtClean="0">
                <a:latin typeface="Century Gothic" panose="020B0502020202020204" pitchFamily="34" charset="0"/>
              </a:rPr>
              <a:t>Portadores </a:t>
            </a:r>
            <a:r>
              <a:rPr lang="pt-BR" sz="4000" b="1" dirty="0">
                <a:latin typeface="Century Gothic" panose="020B0502020202020204" pitchFamily="34" charset="0"/>
              </a:rPr>
              <a:t>de diplomas: </a:t>
            </a:r>
            <a:r>
              <a:rPr lang="pt-BR" sz="4000" dirty="0">
                <a:latin typeface="Century Gothic" panose="020B0502020202020204" pitchFamily="34" charset="0"/>
              </a:rPr>
              <a:t>quando o ingressante já possui um curso superior (não há necessidade de fazer o ENEM).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Century Gothic" panose="020B0502020202020204" pitchFamily="34" charset="0"/>
              </a:rPr>
              <a:t>Número </a:t>
            </a:r>
            <a:r>
              <a:rPr lang="pt-BR" sz="4000" b="1" dirty="0">
                <a:latin typeface="Century Gothic" panose="020B0502020202020204" pitchFamily="34" charset="0"/>
              </a:rPr>
              <a:t>de Vagas: </a:t>
            </a:r>
            <a:r>
              <a:rPr lang="pt-BR" sz="4000" dirty="0" smtClean="0">
                <a:latin typeface="Century Gothic" panose="020B0502020202020204" pitchFamily="34" charset="0"/>
              </a:rPr>
              <a:t>50 vagas</a:t>
            </a:r>
            <a:r>
              <a:rPr lang="pt-BR" sz="3600" dirty="0" smtClean="0">
                <a:latin typeface="Century Gothic" panose="020B0502020202020204" pitchFamily="34" charset="0"/>
              </a:rPr>
              <a:t>.</a:t>
            </a:r>
            <a:endParaRPr lang="pt-BR" sz="3600" dirty="0">
              <a:latin typeface="Century Gothic" panose="020B0502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47078" y="2214952"/>
            <a:ext cx="15193638" cy="36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: Cantos Arredondados 22">
            <a:extLst>
              <a:ext uri="{FF2B5EF4-FFF2-40B4-BE49-F238E27FC236}">
                <a16:creationId xmlns:a16="http://schemas.microsoft.com/office/drawing/2014/main" xmlns="" id="{0BAFCB3C-653F-43D8-93B4-30854B59C19F}"/>
              </a:ext>
            </a:extLst>
          </p:cNvPr>
          <p:cNvSpPr/>
          <p:nvPr/>
        </p:nvSpPr>
        <p:spPr>
          <a:xfrm>
            <a:off x="35661596" y="28587033"/>
            <a:ext cx="10734192" cy="4732122"/>
          </a:xfrm>
          <a:prstGeom prst="roundRect">
            <a:avLst/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  <a:alpha val="35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  <a:alpha val="49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  <a:alpha val="23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AB87F34D-590F-4FC6-B5D3-83AEA4E398A7}"/>
              </a:ext>
            </a:extLst>
          </p:cNvPr>
          <p:cNvSpPr txBox="1"/>
          <p:nvPr/>
        </p:nvSpPr>
        <p:spPr>
          <a:xfrm>
            <a:off x="36279672" y="28670333"/>
            <a:ext cx="992158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latin typeface="Century Gothic" panose="020B0502020202020204" pitchFamily="34" charset="0"/>
              </a:rPr>
              <a:t>Contatos</a:t>
            </a:r>
            <a:r>
              <a:rPr lang="pt-BR" sz="2800" b="1" dirty="0" smtClean="0">
                <a:latin typeface="Century Gothic" panose="020B0502020202020204" pitchFamily="34" charset="0"/>
              </a:rPr>
              <a:t>:</a:t>
            </a:r>
            <a:endParaRPr lang="pt-BR" sz="2800" b="1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Century Gothic" panose="020B0502020202020204" pitchFamily="34" charset="0"/>
              </a:rPr>
              <a:t>E-mail: </a:t>
            </a:r>
            <a:r>
              <a:rPr lang="pt-BR" sz="2800" dirty="0">
                <a:latin typeface="Century Gothic" panose="020B0502020202020204" pitchFamily="34" charset="0"/>
                <a:hlinkClick r:id="rId6"/>
              </a:rPr>
              <a:t>cienciasexatas@unipampa.edu.br</a:t>
            </a:r>
            <a:endParaRPr lang="pt-BR" sz="2800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latin typeface="Century Gothic" panose="020B0502020202020204" pitchFamily="34" charset="0"/>
              </a:rPr>
              <a:t>Fone</a:t>
            </a:r>
            <a:r>
              <a:rPr lang="pt-BR" sz="2800" dirty="0">
                <a:latin typeface="Century Gothic" panose="020B0502020202020204" pitchFamily="34" charset="0"/>
              </a:rPr>
              <a:t>: (55) 3281 9000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dirty="0" err="1" smtClean="0">
                <a:latin typeface="Century Gothic" panose="020B0502020202020204" pitchFamily="34" charset="0"/>
              </a:rPr>
              <a:t>Facebook</a:t>
            </a:r>
            <a:r>
              <a:rPr lang="pt-BR" sz="2800" dirty="0">
                <a:latin typeface="Century Gothic" panose="020B0502020202020204" pitchFamily="34" charset="0"/>
              </a:rPr>
              <a:t>: “Licenciatura em Ciências Exatas”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latin typeface="Century Gothic" panose="020B0502020202020204" pitchFamily="34" charset="0"/>
              </a:rPr>
              <a:t>CODEC   </a:t>
            </a:r>
            <a:r>
              <a:rPr lang="pt-BR" sz="2800" dirty="0">
                <a:latin typeface="Century Gothic" panose="020B0502020202020204" pitchFamily="34" charset="0"/>
              </a:rPr>
              <a:t>https://www.facebook.com/Licenciatura-em-Ciências-Exatas-421255641409570/timeline/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418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347</Words>
  <Application>Microsoft Office PowerPoint</Application>
  <PresentationFormat>Personalizar</PresentationFormat>
  <Paragraphs>29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Roger Alves</dc:creator>
  <cp:lastModifiedBy>Angela</cp:lastModifiedBy>
  <cp:revision>12</cp:revision>
  <dcterms:created xsi:type="dcterms:W3CDTF">2018-03-15T19:24:31Z</dcterms:created>
  <dcterms:modified xsi:type="dcterms:W3CDTF">2018-03-16T13:49:09Z</dcterms:modified>
</cp:coreProperties>
</file>