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99" r:id="rId4"/>
    <p:sldId id="300" r:id="rId5"/>
    <p:sldId id="303" r:id="rId6"/>
    <p:sldId id="301" r:id="rId7"/>
    <p:sldId id="305" r:id="rId8"/>
    <p:sldId id="304" r:id="rId9"/>
    <p:sldId id="326" r:id="rId10"/>
    <p:sldId id="331" r:id="rId11"/>
    <p:sldId id="321" r:id="rId12"/>
    <p:sldId id="328" r:id="rId13"/>
    <p:sldId id="332" r:id="rId14"/>
    <p:sldId id="334" r:id="rId15"/>
    <p:sldId id="335" r:id="rId16"/>
    <p:sldId id="336" r:id="rId17"/>
    <p:sldId id="333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39"/>
    <a:srgbClr val="008B3A"/>
    <a:srgbClr val="8D8E8D"/>
    <a:srgbClr val="8C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CBE6D-7634-1043-980C-978991ECEA0B}" type="datetimeFigureOut">
              <a:rPr lang="en-US" smtClean="0"/>
              <a:t>3/24/2017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5F328-9760-B546-AC24-1A74CBC315C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274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FA1AD-FEBE-6845-A14A-CA9C3FA914BF}" type="datetimeFigureOut">
              <a:rPr lang="en-US" smtClean="0"/>
              <a:t>3/24/2017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1E6AD-5BB8-B947-9AD5-5DD9A0552C7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93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703850"/>
            <a:ext cx="8640000" cy="1079998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008B39"/>
                </a:solidFill>
                <a:latin typeface="Arial Black"/>
                <a:cs typeface="Arial Black"/>
              </a:defRPr>
            </a:lvl1pPr>
          </a:lstStyle>
          <a:p>
            <a:r>
              <a:rPr lang="pt-BR" noProof="0" dirty="0" smtClean="0"/>
              <a:t>Clique para editar o título</a:t>
            </a:r>
            <a:endParaRPr lang="pt-B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2000" y="2521403"/>
            <a:ext cx="5760000" cy="179999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6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subtítulo</a:t>
            </a:r>
          </a:p>
        </p:txBody>
      </p:sp>
      <p:pic>
        <p:nvPicPr>
          <p:cNvPr id="7" name="Picture 6" descr="logo_unipampa_colo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3"/>
          <a:stretch/>
        </p:blipFill>
        <p:spPr>
          <a:xfrm>
            <a:off x="252000" y="5469583"/>
            <a:ext cx="2160000" cy="1060251"/>
          </a:xfrm>
          <a:prstGeom prst="rect">
            <a:avLst/>
          </a:prstGeom>
        </p:spPr>
      </p:pic>
      <p:pic>
        <p:nvPicPr>
          <p:cNvPr id="4" name="Picture 3" descr="colina_unipampa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3814"/>
            <a:ext cx="9179999" cy="29076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382559" y="5916420"/>
            <a:ext cx="550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 smtClean="0">
                <a:latin typeface="Arial Black"/>
                <a:cs typeface="Arial Black"/>
              </a:rPr>
              <a:t>Universidade Federal do Pampa</a:t>
            </a:r>
            <a:endParaRPr lang="pt-BR" sz="2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806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2000" y="1312440"/>
            <a:ext cx="8640000" cy="5022459"/>
          </a:xfrm>
        </p:spPr>
        <p:txBody>
          <a:bodyPr/>
          <a:lstStyle/>
          <a:p>
            <a:pPr lvl="0"/>
            <a:r>
              <a:rPr lang="pt-BR" noProof="0" dirty="0" smtClean="0"/>
              <a:t>Clique para editar o texto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11" name="Picture 10" descr="colina_unipampa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9" y="990292"/>
            <a:ext cx="9179999" cy="290768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noProof="0" dirty="0" smtClean="0"/>
              <a:t>Clique para editar o título</a:t>
            </a:r>
            <a:endParaRPr lang="pt-BR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477166"/>
            <a:ext cx="6480000" cy="287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r>
              <a:rPr lang="pt-BR" dirty="0" smtClean="0"/>
              <a:t>Introdução à Ciência e Tecnologia</a:t>
            </a:r>
            <a:endParaRPr lang="pt-BR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6732000" y="6477165"/>
            <a:ext cx="1512000" cy="28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r>
              <a:rPr lang="pt-BR" dirty="0" smtClean="0"/>
              <a:t>ICT 2016/01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8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noProof="0" dirty="0" smtClean="0"/>
              <a:t>Clique para editar o título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6" name="Picture 5" descr="colina_unipampa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9" y="990292"/>
            <a:ext cx="9179999" cy="29076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52000" y="1313612"/>
            <a:ext cx="4320000" cy="5040000"/>
          </a:xfrm>
        </p:spPr>
        <p:txBody>
          <a:bodyPr/>
          <a:lstStyle/>
          <a:p>
            <a:pPr lvl="0"/>
            <a:r>
              <a:rPr lang="pt-BR" noProof="0" dirty="0" smtClean="0"/>
              <a:t>Clique para editar o texto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2000" y="1313612"/>
            <a:ext cx="4320000" cy="5040000"/>
          </a:xfrm>
        </p:spPr>
        <p:txBody>
          <a:bodyPr/>
          <a:lstStyle/>
          <a:p>
            <a:pPr lvl="0"/>
            <a:r>
              <a:rPr lang="pt-BR" noProof="0" dirty="0" smtClean="0"/>
              <a:t>Clique para editar o texto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477166"/>
            <a:ext cx="6480000" cy="287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r>
              <a:rPr lang="pt-BR" dirty="0" smtClean="0"/>
              <a:t>Introdução à Ciência e Tecnologia</a:t>
            </a:r>
            <a:endParaRPr lang="pt-BR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732000" y="6477165"/>
            <a:ext cx="1512000" cy="28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r>
              <a:rPr lang="pt-BR" dirty="0" smtClean="0"/>
              <a:t>ICT 2016/01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709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noProof="0" dirty="0" smtClean="0"/>
              <a:t>Clique para editar o título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17581-E9EE-3D4E-8BB2-70169B9216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2000" y="1313785"/>
            <a:ext cx="8640000" cy="504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pt-BR" noProof="0" dirty="0"/>
          </a:p>
        </p:txBody>
      </p:sp>
      <p:pic>
        <p:nvPicPr>
          <p:cNvPr id="8" name="Picture 7" descr="colina_unipampa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9" y="990292"/>
            <a:ext cx="9179999" cy="29076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477166"/>
            <a:ext cx="6480000" cy="287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r>
              <a:rPr lang="pt-BR" dirty="0" smtClean="0"/>
              <a:t>Introdução à Ciência e Tecnologia</a:t>
            </a:r>
            <a:endParaRPr lang="pt-BR" dirty="0"/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6732000" y="6477165"/>
            <a:ext cx="1512000" cy="28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r>
              <a:rPr lang="pt-BR" dirty="0" smtClean="0"/>
              <a:t>ICT 2016/01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45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noProof="0" dirty="0" smtClean="0"/>
              <a:t>Clique para editar o título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617581-E9EE-3D4E-8BB2-70169B9216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pic>
        <p:nvPicPr>
          <p:cNvPr id="8" name="Picture 7" descr="colina_unipampa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9" y="990292"/>
            <a:ext cx="9179999" cy="290768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477166"/>
            <a:ext cx="6480000" cy="287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r>
              <a:rPr lang="pt-BR" dirty="0" smtClean="0"/>
              <a:t>Introdução à Ciência e Tecnologia</a:t>
            </a:r>
            <a:endParaRPr lang="pt-BR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2"/>
          </p:nvPr>
        </p:nvSpPr>
        <p:spPr>
          <a:xfrm>
            <a:off x="6732000" y="6477165"/>
            <a:ext cx="1512000" cy="28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r>
              <a:rPr lang="pt-BR" dirty="0" smtClean="0"/>
              <a:t>ICT 2016/01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58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212572"/>
            <a:ext cx="8640000" cy="71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noProof="0" dirty="0" smtClean="0"/>
              <a:t>Clique para editar o título</a:t>
            </a:r>
            <a:endParaRPr lang="pt-B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313042"/>
            <a:ext cx="8640000" cy="5039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 texto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000" y="6477166"/>
            <a:ext cx="648000" cy="28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fld id="{01617581-E9EE-3D4E-8BB2-70169B9216B8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477166"/>
            <a:ext cx="6480000" cy="287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r>
              <a:rPr lang="pt-BR" dirty="0" smtClean="0"/>
              <a:t>Introdução à Ciência e Tecnologia</a:t>
            </a:r>
            <a:endParaRPr lang="pt-BR" dirty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2"/>
          </p:nvPr>
        </p:nvSpPr>
        <p:spPr>
          <a:xfrm>
            <a:off x="6732000" y="6477165"/>
            <a:ext cx="1512000" cy="28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B39"/>
                </a:solidFill>
                <a:latin typeface="Arial"/>
                <a:cs typeface="Arial"/>
              </a:defRPr>
            </a:lvl1pPr>
          </a:lstStyle>
          <a:p>
            <a:r>
              <a:rPr lang="pt-BR" dirty="0" smtClean="0"/>
              <a:t>ICT 2016/01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37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0" r:id="rId4"/>
    <p:sldLayoutId id="2147483659" r:id="rId5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eaLnBrk="1" latinLnBrk="0" hangingPunct="1">
        <a:spcBef>
          <a:spcPct val="0"/>
        </a:spcBef>
        <a:buNone/>
        <a:defRPr sz="3000" b="1" kern="1200">
          <a:solidFill>
            <a:srgbClr val="008B39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 baseline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mpacode" TargetMode="External"/><Relationship Id="rId2" Type="http://schemas.openxmlformats.org/officeDocument/2006/relationships/hyperlink" Target="https://www.facebook.com/PaginaPrograma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268" y="3300010"/>
            <a:ext cx="8640000" cy="1079998"/>
          </a:xfrm>
        </p:spPr>
        <p:txBody>
          <a:bodyPr>
            <a:normAutofit/>
          </a:bodyPr>
          <a:lstStyle/>
          <a:p>
            <a:r>
              <a:rPr lang="pt-BR" dirty="0" smtClean="0"/>
              <a:t>Extensão Universitária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927" y="4000613"/>
            <a:ext cx="5760000" cy="1070198"/>
          </a:xfrm>
        </p:spPr>
        <p:txBody>
          <a:bodyPr>
            <a:normAutofit/>
          </a:bodyPr>
          <a:lstStyle/>
          <a:p>
            <a:r>
              <a:rPr lang="pt-BR" sz="1600" dirty="0" smtClean="0"/>
              <a:t>Profa. </a:t>
            </a:r>
            <a:r>
              <a:rPr lang="pt-BR" sz="1600" dirty="0" smtClean="0"/>
              <a:t>Andréa </a:t>
            </a:r>
            <a:r>
              <a:rPr lang="pt-BR" sz="1600" dirty="0" err="1" smtClean="0"/>
              <a:t>Sabedr</a:t>
            </a:r>
            <a:r>
              <a:rPr lang="pt-BR" sz="1600" dirty="0" err="1" smtClean="0"/>
              <a:t>a</a:t>
            </a:r>
            <a:r>
              <a:rPr lang="pt-BR" sz="1600" dirty="0" smtClean="0"/>
              <a:t> </a:t>
            </a:r>
            <a:r>
              <a:rPr lang="pt-BR" sz="1600" dirty="0" err="1" smtClean="0"/>
              <a:t>Bordin</a:t>
            </a:r>
            <a:endParaRPr lang="pt-BR" sz="1600" dirty="0" smtClean="0"/>
          </a:p>
          <a:p>
            <a:r>
              <a:rPr lang="pt-BR" sz="1600" i="1" dirty="0" smtClean="0"/>
              <a:t>andreabordin@unipampa.edu.br</a:t>
            </a:r>
            <a:endParaRPr lang="pt-BR" sz="160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3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Computação e Extensão Universitária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763134"/>
              </p:ext>
            </p:extLst>
          </p:nvPr>
        </p:nvGraphicFramePr>
        <p:xfrm>
          <a:off x="252000" y="1956945"/>
          <a:ext cx="8639176" cy="357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6491"/>
                <a:gridCol w="326268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Título do Projeto</a:t>
                      </a:r>
                      <a:endParaRPr lang="pt-BR" dirty="0"/>
                    </a:p>
                  </a:txBody>
                  <a:tcPr>
                    <a:solidFill>
                      <a:srgbClr val="008B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Coordenador</a:t>
                      </a:r>
                      <a:endParaRPr lang="pt-BR" dirty="0"/>
                    </a:p>
                  </a:txBody>
                  <a:tcPr>
                    <a:solidFill>
                      <a:srgbClr val="008B3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Clube de Astronomia:</a:t>
                      </a:r>
                      <a:r>
                        <a:rPr lang="pt-BR" baseline="0" dirty="0" smtClean="0"/>
                        <a:t> divulgação científica através da astronomia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dirty="0" smtClean="0"/>
                        <a:t>Prof. Alessandro </a:t>
                      </a:r>
                      <a:r>
                        <a:rPr lang="pt-BR" altLang="pt-BR" dirty="0" err="1" smtClean="0"/>
                        <a:t>Girardi</a:t>
                      </a:r>
                      <a:endParaRPr lang="pt-BR" alt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GEInfoEdu</a:t>
                      </a: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Grupo de Estudos em Informática na Educação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 Cristina </a:t>
                      </a:r>
                      <a:r>
                        <a:rPr lang="pt-B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Graeff</a:t>
                      </a: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Wernz</a:t>
                      </a:r>
                      <a:endParaRPr lang="pt-BR" alt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Programa C – Comunidade, </a:t>
                      </a:r>
                      <a:r>
                        <a:rPr lang="en-US" dirty="0" err="1" smtClean="0"/>
                        <a:t>Computação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Cultura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Comunicação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Ciência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Cidadania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Criatividade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Colaboração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dirty="0" smtClean="0"/>
                        <a:t>Profa. Aline Vieira de Mello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Pampa </a:t>
                      </a:r>
                      <a:r>
                        <a:rPr lang="pt-BR" dirty="0" err="1" smtClean="0"/>
                        <a:t>Code</a:t>
                      </a:r>
                      <a:r>
                        <a:rPr lang="pt-BR" dirty="0" smtClean="0"/>
                        <a:t> – Ensino de Programação</a:t>
                      </a:r>
                      <a:r>
                        <a:rPr lang="pt-BR" baseline="0" dirty="0" smtClean="0"/>
                        <a:t> para o Ensino Médio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dirty="0" smtClean="0"/>
                        <a:t>Profa. Andréa </a:t>
                      </a:r>
                      <a:r>
                        <a:rPr lang="pt-BR" altLang="pt-BR" dirty="0" err="1" smtClean="0"/>
                        <a:t>Sabedra</a:t>
                      </a:r>
                      <a:r>
                        <a:rPr lang="pt-BR" altLang="pt-BR" baseline="0" dirty="0" smtClean="0"/>
                        <a:t> </a:t>
                      </a:r>
                      <a:r>
                        <a:rPr lang="pt-BR" altLang="pt-BR" baseline="0" dirty="0" err="1" smtClean="0"/>
                        <a:t>Bordin</a:t>
                      </a:r>
                      <a:r>
                        <a:rPr lang="pt-BR" altLang="pt-BR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Promoção da Educação Empreendedora na </a:t>
                      </a:r>
                      <a:r>
                        <a:rPr lang="pt-B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Unipampa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dirty="0" smtClean="0"/>
                        <a:t>Prof. Alessandro </a:t>
                      </a:r>
                      <a:r>
                        <a:rPr lang="pt-BR" altLang="pt-BR" dirty="0" err="1" smtClean="0"/>
                        <a:t>Girardi</a:t>
                      </a:r>
                      <a:endParaRPr lang="pt-BR" altLang="pt-B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34631" y="1446694"/>
            <a:ext cx="871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Projetos de Extensão na área da Computação do Campus Alegrete da UNIPAMPA em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523512" y="2527091"/>
            <a:ext cx="8215135" cy="3950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r>
              <a:rPr lang="pt-BR" dirty="0" smtClean="0"/>
              <a:t>Contribuir </a:t>
            </a:r>
            <a:r>
              <a:rPr lang="pt-BR" dirty="0"/>
              <a:t>ao uso significativo da informática em contextos educacionais, pelo desenvolvimento de ações e projetos de ensino, pesquisa e extensão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Coordenação: </a:t>
            </a:r>
            <a:r>
              <a:rPr lang="pt-BR" dirty="0">
                <a:solidFill>
                  <a:schemeClr val="dk1"/>
                </a:solidFill>
              </a:rPr>
              <a:t>Maria Cristina </a:t>
            </a:r>
            <a:r>
              <a:rPr lang="pt-BR" dirty="0" err="1">
                <a:solidFill>
                  <a:schemeClr val="dk1"/>
                </a:solidFill>
              </a:rPr>
              <a:t>Graeff</a:t>
            </a:r>
            <a:r>
              <a:rPr lang="pt-BR" dirty="0">
                <a:solidFill>
                  <a:schemeClr val="dk1"/>
                </a:solidFill>
              </a:rPr>
              <a:t> </a:t>
            </a:r>
            <a:r>
              <a:rPr lang="pt-BR" dirty="0" err="1" smtClean="0">
                <a:solidFill>
                  <a:schemeClr val="dk1"/>
                </a:solidFill>
              </a:rPr>
              <a:t>Wernz</a:t>
            </a:r>
            <a:r>
              <a:rPr lang="pt-BR" dirty="0" smtClean="0">
                <a:solidFill>
                  <a:schemeClr val="dk1"/>
                </a:solidFill>
              </a:rPr>
              <a:t>.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 Extensão Universitária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0" y="1544968"/>
            <a:ext cx="2554778" cy="11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311236" y="1609544"/>
            <a:ext cx="5580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GEInfoEdu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– Grupo de Estudos em Informática na Educação (Programa de Extensão)</a:t>
            </a:r>
          </a:p>
        </p:txBody>
      </p:sp>
    </p:spTree>
    <p:extLst>
      <p:ext uri="{BB962C8B-B14F-4D97-AF65-F5344CB8AC3E}">
        <p14:creationId xmlns:p14="http://schemas.microsoft.com/office/powerpoint/2010/main" val="37983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252000" y="2890982"/>
            <a:ext cx="8640000" cy="3739481"/>
          </a:xfrm>
        </p:spPr>
        <p:txBody>
          <a:bodyPr>
            <a:normAutofit/>
          </a:bodyPr>
          <a:lstStyle/>
          <a:p>
            <a:r>
              <a:rPr lang="pt-BR" dirty="0" smtClean="0"/>
              <a:t>Criar </a:t>
            </a:r>
            <a:r>
              <a:rPr lang="pt-BR" dirty="0"/>
              <a:t>cultura local de resolução de problemas  com apoio  de tecnologias computacionais, dando vazão a demandas  locais pelo </a:t>
            </a:r>
            <a:r>
              <a:rPr lang="pt-BR" dirty="0" smtClean="0"/>
              <a:t>desenvolvimento </a:t>
            </a:r>
            <a:r>
              <a:rPr lang="pt-BR" dirty="0"/>
              <a:t>de </a:t>
            </a:r>
            <a:r>
              <a:rPr lang="pt-BR" i="1" dirty="0"/>
              <a:t>software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Coordenação: Profa. </a:t>
            </a:r>
            <a:r>
              <a:rPr lang="pt-BR" altLang="pt-BR" dirty="0" smtClean="0"/>
              <a:t>Aline </a:t>
            </a:r>
            <a:r>
              <a:rPr lang="pt-BR" altLang="pt-BR" dirty="0"/>
              <a:t>Vieira de </a:t>
            </a:r>
            <a:r>
              <a:rPr lang="pt-BR" altLang="pt-BR" dirty="0" smtClean="0"/>
              <a:t>Mello.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 Extensão Universitária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8" y="1354558"/>
            <a:ext cx="2687780" cy="116802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05018" y="1347830"/>
            <a:ext cx="554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Programa C - Comunidade, Computação, Cultura, Comunicação, Ciência, Cidadania, Criatividade, Colaboração (Programa de Extensão)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888001" y="2743200"/>
            <a:ext cx="6952364" cy="3471626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Gera!</a:t>
            </a:r>
          </a:p>
          <a:p>
            <a:r>
              <a:rPr lang="pt-BR" sz="2400" b="1" dirty="0" smtClean="0"/>
              <a:t>Resolve!</a:t>
            </a:r>
          </a:p>
          <a:p>
            <a:r>
              <a:rPr lang="pt-BR" sz="2400" dirty="0" smtClean="0"/>
              <a:t>Avalia!</a:t>
            </a:r>
          </a:p>
          <a:p>
            <a:r>
              <a:rPr lang="pt-BR" sz="2400" dirty="0" smtClean="0"/>
              <a:t>Evolui!</a:t>
            </a:r>
          </a:p>
          <a:p>
            <a:r>
              <a:rPr lang="pt-BR" sz="2400" b="1" dirty="0" smtClean="0"/>
              <a:t>Gurias na Computação</a:t>
            </a:r>
          </a:p>
          <a:p>
            <a:r>
              <a:rPr lang="pt-BR" sz="2400" dirty="0" err="1" smtClean="0"/>
              <a:t>ComputAÇÃO</a:t>
            </a:r>
            <a:endParaRPr lang="pt-BR" sz="2400" dirty="0" smtClean="0"/>
          </a:p>
          <a:p>
            <a:r>
              <a:rPr lang="pt-BR" sz="2400" dirty="0" smtClean="0"/>
              <a:t>5C</a:t>
            </a:r>
          </a:p>
          <a:p>
            <a:r>
              <a:rPr lang="pt-BR" sz="2400" dirty="0" smtClean="0"/>
              <a:t>Programa C + Educação Básica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3" y="1370032"/>
            <a:ext cx="2687780" cy="1168029"/>
          </a:xfrm>
          <a:prstGeom prst="rect">
            <a:avLst/>
          </a:prstGeom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404400" y="364972"/>
            <a:ext cx="8640000" cy="71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8B39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pt-BR" dirty="0" smtClean="0"/>
              <a:t>Computação e Extensão Universitária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05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49" y="3288035"/>
            <a:ext cx="4638166" cy="3538758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BR" sz="2400" b="1" dirty="0" smtClean="0">
                <a:solidFill>
                  <a:srgbClr val="008B3A"/>
                </a:solidFill>
                <a:latin typeface="Tahoma" pitchFamily="34"/>
                <a:ea typeface="Arial Unicode MS" pitchFamily="2"/>
                <a:cs typeface="Mangal" pitchFamily="2"/>
              </a:rPr>
              <a:t>Geração </a:t>
            </a:r>
            <a:r>
              <a:rPr lang="pt-BR" sz="2400" b="1" dirty="0">
                <a:solidFill>
                  <a:srgbClr val="008B3A"/>
                </a:solidFill>
                <a:latin typeface="Tahoma" pitchFamily="34"/>
                <a:ea typeface="Arial Unicode MS" pitchFamily="2"/>
                <a:cs typeface="Mangal" pitchFamily="2"/>
              </a:rPr>
              <a:t>de ideias </a:t>
            </a:r>
            <a:r>
              <a:rPr lang="pt-BR" sz="2400" dirty="0">
                <a:latin typeface="Tahoma" pitchFamily="34"/>
                <a:ea typeface="Arial Unicode MS" pitchFamily="2"/>
                <a:cs typeface="Mangal" pitchFamily="2"/>
              </a:rPr>
              <a:t>para o desenvolvimento de tecnologias </a:t>
            </a:r>
            <a:r>
              <a:rPr lang="pt-BR" sz="2400" dirty="0" smtClean="0">
                <a:latin typeface="Tahoma" pitchFamily="34"/>
                <a:ea typeface="Arial Unicode MS" pitchFamily="2"/>
                <a:cs typeface="Mangal" pitchFamily="2"/>
              </a:rPr>
              <a:t>computacionais com </a:t>
            </a:r>
            <a:r>
              <a:rPr lang="pt-BR" sz="2400" dirty="0">
                <a:latin typeface="Tahoma" pitchFamily="34"/>
                <a:ea typeface="Arial Unicode MS" pitchFamily="2"/>
                <a:cs typeface="Mangal" pitchFamily="2"/>
              </a:rPr>
              <a:t>a colaboração da comunidade local, de servidores do PampaTec e da comunidade </a:t>
            </a:r>
            <a:r>
              <a:rPr lang="pt-BR" sz="2400" dirty="0" smtClean="0">
                <a:latin typeface="Tahoma" pitchFamily="34"/>
                <a:ea typeface="Arial Unicode MS" pitchFamily="2"/>
                <a:cs typeface="Mangal" pitchFamily="2"/>
              </a:rPr>
              <a:t>acadêmica.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200" dirty="0" smtClean="0">
                <a:latin typeface="Tahoma" pitchFamily="34"/>
                <a:ea typeface="Arial Unicode MS" pitchFamily="2"/>
                <a:cs typeface="Mangal" pitchFamily="2"/>
              </a:rPr>
              <a:t>Entrevistas com gestores de órgãos públicos e privados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200" dirty="0" smtClean="0">
                <a:latin typeface="Tahoma" pitchFamily="34"/>
                <a:ea typeface="Arial Unicode MS" pitchFamily="2"/>
                <a:cs typeface="Mangal" pitchFamily="2"/>
              </a:rPr>
              <a:t>+ 400 </a:t>
            </a:r>
            <a:r>
              <a:rPr lang="pt-BR" sz="2200" dirty="0">
                <a:latin typeface="Tahoma" pitchFamily="34"/>
                <a:ea typeface="Arial Unicode MS" pitchFamily="2"/>
                <a:cs typeface="Mangal" pitchFamily="2"/>
              </a:rPr>
              <a:t>e</a:t>
            </a:r>
            <a:r>
              <a:rPr lang="pt-BR" sz="2200" dirty="0" smtClean="0">
                <a:latin typeface="Tahoma" pitchFamily="34"/>
                <a:ea typeface="Arial Unicode MS" pitchFamily="2"/>
                <a:cs typeface="Mangal" pitchFamily="2"/>
              </a:rPr>
              <a:t>ntrevistas com indivíduos da comunidade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Gera!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7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8B3A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Resolução </a:t>
            </a:r>
            <a:r>
              <a:rPr lang="pt-BR" b="1" dirty="0">
                <a:solidFill>
                  <a:srgbClr val="008B3A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de problemas </a:t>
            </a:r>
            <a:r>
              <a:rPr lang="pt-BR" dirty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na comunidade local que demandem soluções </a:t>
            </a:r>
            <a:r>
              <a:rPr lang="pt-BR" dirty="0" smtClean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computacionais</a:t>
            </a:r>
          </a:p>
          <a:p>
            <a:pPr lvl="1"/>
            <a:r>
              <a:rPr lang="pt-B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AppHorarios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cujo propósito é permitir que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universitários visualizem e sejam notificados sobre o horário dos componentes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</a:p>
          <a:p>
            <a:pPr lvl="1"/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PampaJobs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é um aplicativo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aproxime prestadores de serviço de seus clientes</a:t>
            </a:r>
            <a:endParaRPr lang="pt-BR" dirty="0" smtClean="0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Resolve!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rgbClr val="008B3A"/>
              </a:buClr>
            </a:pPr>
            <a:r>
              <a:rPr lang="pt-BR" dirty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Ações que tenham como objetivo promover a participação </a:t>
            </a:r>
            <a:r>
              <a:rPr lang="pt-BR" b="1" dirty="0">
                <a:solidFill>
                  <a:srgbClr val="008B39"/>
                </a:solidFill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feminina</a:t>
            </a:r>
            <a:r>
              <a:rPr lang="pt-BR" dirty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 na área da Computação.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pt-BR" sz="2800" dirty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I </a:t>
            </a:r>
            <a:r>
              <a:rPr lang="pt-BR" sz="2800" dirty="0" smtClean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e II Encontro </a:t>
            </a:r>
            <a:r>
              <a:rPr lang="pt-BR" sz="2800" dirty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Gurias na </a:t>
            </a:r>
            <a:r>
              <a:rPr lang="pt-BR" sz="2800" dirty="0" smtClean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Computação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Página Gurias na Computação</a:t>
            </a:r>
            <a:endParaRPr lang="pt-BR" sz="2800" dirty="0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  <a:p>
            <a:pPr lvl="1"/>
            <a:r>
              <a:rPr lang="pt-BR" sz="2800" dirty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Perfil de mulheres protagonistas na Computação</a:t>
            </a:r>
          </a:p>
          <a:p>
            <a:pPr lvl="1"/>
            <a:r>
              <a:rPr lang="pt-BR" sz="2800" dirty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Jogo Mulheres na </a:t>
            </a:r>
            <a:r>
              <a:rPr lang="pt-BR" sz="2800" dirty="0" smtClean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Computação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ea typeface="Arial Unicode MS" pitchFamily="2"/>
                <a:cs typeface="Arial" panose="020B0604020202020204" pitchFamily="34" charset="0"/>
              </a:rPr>
              <a:t>A inserção de gurias nas ações do Programa</a:t>
            </a:r>
            <a:endParaRPr lang="pt-BR" sz="2800" dirty="0">
              <a:latin typeface="Arial" panose="020B0604020202020204" pitchFamily="34" charset="0"/>
              <a:ea typeface="Arial Unicode MS" pitchFamily="2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Gurias na Computação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5" y="5144550"/>
            <a:ext cx="4630200" cy="18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35127" y="2890982"/>
            <a:ext cx="8640000" cy="2501808"/>
          </a:xfrm>
        </p:spPr>
        <p:txBody>
          <a:bodyPr/>
          <a:lstStyle/>
          <a:p>
            <a:r>
              <a:rPr lang="pt-BR" dirty="0" smtClean="0"/>
              <a:t>Difundir </a:t>
            </a:r>
            <a:r>
              <a:rPr lang="pt-BR" dirty="0"/>
              <a:t>o ensino e a prática de programação para alunos de ensino médio de escolas públicas de Alegrete. </a:t>
            </a:r>
          </a:p>
          <a:p>
            <a:r>
              <a:rPr lang="pt-BR" dirty="0" smtClean="0"/>
              <a:t>Coordenação: Profa. Andréa </a:t>
            </a:r>
            <a:r>
              <a:rPr lang="pt-BR" dirty="0" err="1" smtClean="0"/>
              <a:t>Sabedra</a:t>
            </a:r>
            <a:r>
              <a:rPr lang="pt-BR" dirty="0" smtClean="0"/>
              <a:t> </a:t>
            </a:r>
            <a:r>
              <a:rPr lang="pt-BR" dirty="0" err="1" smtClean="0"/>
              <a:t>Bordin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 Extensão Universitária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04333" y="1649328"/>
            <a:ext cx="5687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/>
                <a:cs typeface="Arial"/>
              </a:rPr>
              <a:t>Pampa </a:t>
            </a:r>
            <a:r>
              <a:rPr lang="pt-BR" b="1" dirty="0" err="1">
                <a:latin typeface="Arial"/>
                <a:cs typeface="Arial"/>
              </a:rPr>
              <a:t>Code</a:t>
            </a:r>
            <a:r>
              <a:rPr lang="pt-BR" b="1" dirty="0">
                <a:latin typeface="Arial"/>
                <a:cs typeface="Arial"/>
              </a:rPr>
              <a:t> – Ensino de Programação para o Ensino Médio (Projeto de Extensão)</a:t>
            </a:r>
            <a:endParaRPr lang="pt-BR" b="1" dirty="0">
              <a:latin typeface="Arial"/>
              <a:cs typeface="Arial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453217" y="2142836"/>
            <a:ext cx="1910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1026" name="Picture 2" descr="C:\Users\andreabordin\Dropbox\Unipampa\Extensão\ExtensaoPampaCode\Imagen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238733"/>
            <a:ext cx="3144530" cy="14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14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574675" indent="-457200"/>
            <a:r>
              <a:rPr lang="pt-BR" altLang="pt-BR" dirty="0" err="1" smtClean="0"/>
              <a:t>GEInfoEdu</a:t>
            </a:r>
            <a:r>
              <a:rPr lang="pt-BR" altLang="pt-BR" dirty="0" smtClean="0"/>
              <a:t> </a:t>
            </a:r>
            <a:r>
              <a:rPr lang="pt-BR" altLang="pt-BR" dirty="0" smtClean="0"/>
              <a:t>– Grupo de Estudos em Informática na Educação. </a:t>
            </a:r>
            <a:r>
              <a:rPr lang="pt-BR" altLang="pt-BR" dirty="0"/>
              <a:t>Disponível em: </a:t>
            </a:r>
            <a:r>
              <a:rPr lang="pt-BR" altLang="pt-BR" dirty="0" smtClean="0"/>
              <a:t>&lt;porteiras.s.unipampa.edu.br/</a:t>
            </a:r>
            <a:r>
              <a:rPr lang="pt-BR" altLang="pt-BR" dirty="0" err="1" smtClean="0"/>
              <a:t>geinfoedu</a:t>
            </a:r>
            <a:r>
              <a:rPr lang="pt-BR" altLang="pt-BR" dirty="0"/>
              <a:t>/ </a:t>
            </a:r>
            <a:r>
              <a:rPr lang="pt-BR" altLang="pt-BR" dirty="0" smtClean="0"/>
              <a:t>&gt;.</a:t>
            </a:r>
          </a:p>
          <a:p>
            <a:pPr marL="574675" indent="-457200"/>
            <a:r>
              <a:rPr lang="pt-BR" altLang="pt-BR" dirty="0"/>
              <a:t>MELO, A. M. Apresentação sobre Extensão Universitária.</a:t>
            </a:r>
          </a:p>
          <a:p>
            <a:pPr marL="574675" indent="-457200"/>
            <a:r>
              <a:rPr lang="pt-BR" altLang="pt-BR" dirty="0" smtClean="0"/>
              <a:t>Programa </a:t>
            </a:r>
            <a:r>
              <a:rPr lang="pt-BR" altLang="pt-BR" dirty="0" smtClean="0"/>
              <a:t>C – Programa </a:t>
            </a:r>
            <a:r>
              <a:rPr lang="pt-BR" altLang="pt-BR" dirty="0"/>
              <a:t>de Extensão. </a:t>
            </a:r>
            <a:r>
              <a:rPr lang="pt-BR" altLang="pt-BR" dirty="0">
                <a:hlinkClick r:id="rId2"/>
              </a:rPr>
              <a:t>https://</a:t>
            </a:r>
            <a:r>
              <a:rPr lang="pt-BR" altLang="pt-BR" dirty="0" smtClean="0">
                <a:hlinkClick r:id="rId2"/>
              </a:rPr>
              <a:t>www.facebook.com/PaginaProgramaC</a:t>
            </a:r>
            <a:endParaRPr lang="pt-BR" altLang="pt-BR" dirty="0" smtClean="0"/>
          </a:p>
          <a:p>
            <a:pPr marL="574675" indent="-457200"/>
            <a:r>
              <a:rPr lang="pt-BR" altLang="pt-BR" dirty="0" err="1" smtClean="0"/>
              <a:t>PampaCode</a:t>
            </a:r>
            <a:r>
              <a:rPr lang="pt-BR" altLang="pt-BR" dirty="0" smtClean="0"/>
              <a:t> </a:t>
            </a:r>
            <a:r>
              <a:rPr lang="pt-BR" altLang="pt-BR" dirty="0"/>
              <a:t>– Projeto de </a:t>
            </a:r>
            <a:r>
              <a:rPr lang="pt-BR" altLang="pt-BR" dirty="0" smtClean="0"/>
              <a:t>Extensão. </a:t>
            </a:r>
            <a:r>
              <a:rPr lang="pt-BR" altLang="pt-BR" dirty="0" smtClean="0">
                <a:hlinkClick r:id="rId3"/>
              </a:rPr>
              <a:t>https</a:t>
            </a:r>
            <a:r>
              <a:rPr lang="pt-BR" altLang="pt-BR" dirty="0">
                <a:hlinkClick r:id="rId3"/>
              </a:rPr>
              <a:t>://</a:t>
            </a:r>
            <a:r>
              <a:rPr lang="pt-BR" altLang="pt-BR" dirty="0" smtClean="0">
                <a:hlinkClick r:id="rId3"/>
              </a:rPr>
              <a:t>www.facebook.com/pampacode</a:t>
            </a:r>
            <a:endParaRPr lang="pt-BR" altLang="pt-BR" dirty="0" smtClean="0"/>
          </a:p>
          <a:p>
            <a:pPr marL="574675" indent="-457200"/>
            <a:r>
              <a:rPr lang="en-US" dirty="0"/>
              <a:t>UNIVERSIDADE FEDERAL DO PAMPA. </a:t>
            </a:r>
            <a:r>
              <a:rPr lang="en-US" dirty="0" err="1"/>
              <a:t>Conselho</a:t>
            </a:r>
            <a:r>
              <a:rPr lang="en-US" dirty="0"/>
              <a:t> </a:t>
            </a:r>
            <a:r>
              <a:rPr lang="en-US" dirty="0" err="1"/>
              <a:t>universitário</a:t>
            </a:r>
            <a:r>
              <a:rPr lang="en-US" dirty="0"/>
              <a:t>. </a:t>
            </a:r>
            <a:r>
              <a:rPr lang="en-US" b="1" dirty="0" err="1"/>
              <a:t>Normas</a:t>
            </a:r>
            <a:r>
              <a:rPr lang="en-US" b="1" dirty="0"/>
              <a:t> para as </a:t>
            </a:r>
            <a:r>
              <a:rPr lang="en-US" b="1" dirty="0" err="1"/>
              <a:t>atividades</a:t>
            </a:r>
            <a:r>
              <a:rPr lang="en-US" b="1" dirty="0"/>
              <a:t> de </a:t>
            </a:r>
            <a:r>
              <a:rPr lang="en-US" b="1" dirty="0" err="1"/>
              <a:t>extensão</a:t>
            </a:r>
            <a:r>
              <a:rPr lang="en-US" b="1" dirty="0"/>
              <a:t> e </a:t>
            </a:r>
            <a:r>
              <a:rPr lang="en-US" b="1" dirty="0" err="1"/>
              <a:t>cultura</a:t>
            </a:r>
            <a:r>
              <a:rPr lang="en-US" dirty="0"/>
              <a:t>: (</a:t>
            </a:r>
            <a:r>
              <a:rPr lang="en-US" dirty="0" err="1"/>
              <a:t>Resolução</a:t>
            </a:r>
            <a:r>
              <a:rPr lang="en-US" dirty="0"/>
              <a:t> nº 104/2015). </a:t>
            </a:r>
            <a:r>
              <a:rPr lang="en-US" dirty="0" err="1"/>
              <a:t>Bagé</a:t>
            </a:r>
            <a:r>
              <a:rPr lang="en-US" dirty="0"/>
              <a:t>, RS, 2015. </a:t>
            </a:r>
            <a:r>
              <a:rPr lang="pt-BR" dirty="0"/>
              <a:t>Disponível em: &lt;http://porteiras.r.unipampa.edu.br/portais/consuni/files/2010/06/Res.-104_2015-Normas-de-Extens%C3%A3o-e-Cultura.pdf &gt;. </a:t>
            </a:r>
            <a:endParaRPr lang="pt-BR" altLang="pt-BR" dirty="0"/>
          </a:p>
          <a:p>
            <a:pPr marL="574675" indent="-457200"/>
            <a:endParaRPr lang="pt-BR" altLang="pt-BR" dirty="0"/>
          </a:p>
          <a:p>
            <a:pPr marL="574675" indent="-457200"/>
            <a:endParaRPr lang="pt-BR" altLang="pt-BR" dirty="0" smtClean="0"/>
          </a:p>
          <a:p>
            <a:pPr marL="574675" indent="-457200"/>
            <a:endParaRPr lang="pt-BR" alt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95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Caracterização</a:t>
            </a:r>
          </a:p>
          <a:p>
            <a:r>
              <a:rPr lang="pt-BR" dirty="0" smtClean="0"/>
              <a:t>Áreas Temáticas</a:t>
            </a:r>
          </a:p>
          <a:p>
            <a:r>
              <a:rPr lang="pt-BR" dirty="0" smtClean="0"/>
              <a:t>Organização de Ações de Extensão</a:t>
            </a:r>
          </a:p>
          <a:p>
            <a:r>
              <a:rPr lang="pt-BR" dirty="0" smtClean="0"/>
              <a:t>Computação e Extensão </a:t>
            </a:r>
            <a:r>
              <a:rPr lang="pt-BR" dirty="0" smtClean="0"/>
              <a:t>Universitária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4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altLang="pt-BR" dirty="0" smtClean="0"/>
              <a:t>“</a:t>
            </a:r>
            <a:r>
              <a:rPr lang="pt-BR" dirty="0"/>
              <a:t>A extensão é um processo educativo, cultural e científico que </a:t>
            </a:r>
            <a:r>
              <a:rPr lang="pt-BR" dirty="0" smtClean="0"/>
              <a:t>articula, amplia</a:t>
            </a:r>
            <a:r>
              <a:rPr lang="pt-BR" dirty="0"/>
              <a:t>, desenvolve e realimenta o ensino e a pesquisa e viabiliza a </a:t>
            </a:r>
            <a:r>
              <a:rPr lang="pt-BR" dirty="0" smtClean="0"/>
              <a:t>relação transformadora </a:t>
            </a:r>
            <a:r>
              <a:rPr lang="pt-BR" dirty="0"/>
              <a:t>entre comunidade </a:t>
            </a:r>
            <a:r>
              <a:rPr lang="pt-BR" dirty="0" smtClean="0"/>
              <a:t>universitária </a:t>
            </a:r>
            <a:r>
              <a:rPr lang="pt-BR" dirty="0"/>
              <a:t>e comunidade externa, </a:t>
            </a:r>
            <a:r>
              <a:rPr lang="pt-BR" dirty="0" smtClean="0"/>
              <a:t>possibilitando a </a:t>
            </a:r>
            <a:r>
              <a:rPr lang="pt-BR" dirty="0"/>
              <a:t>produção e a troca de conhecimentos entre as duas instâncias sociais</a:t>
            </a:r>
            <a:r>
              <a:rPr lang="pt-BR" altLang="pt-BR" dirty="0" smtClean="0"/>
              <a:t>.”</a:t>
            </a:r>
            <a:endParaRPr lang="pt-BR" altLang="pt-BR" dirty="0"/>
          </a:p>
          <a:p>
            <a:pPr marL="539750" indent="0" algn="r">
              <a:buNone/>
            </a:pPr>
            <a:r>
              <a:rPr lang="pt-BR" altLang="pt-BR" sz="1600" dirty="0" smtClean="0"/>
              <a:t>(</a:t>
            </a:r>
            <a:r>
              <a:rPr lang="pt-BR" altLang="pt-BR" sz="1600" dirty="0"/>
              <a:t>Resolução UNIPAMPA </a:t>
            </a:r>
            <a:r>
              <a:rPr lang="pt-BR" altLang="pt-BR" sz="1600" dirty="0"/>
              <a:t> n.104/2015)</a:t>
            </a:r>
            <a:endParaRPr lang="pt-BR" altLang="pt-BR" sz="1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01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252000" y="1053133"/>
            <a:ext cx="8640000" cy="5022459"/>
          </a:xfrm>
        </p:spPr>
        <p:txBody>
          <a:bodyPr>
            <a:normAutofit fontScale="92500"/>
          </a:bodyPr>
          <a:lstStyle/>
          <a:p>
            <a:pPr marL="109537" indent="0">
              <a:buNone/>
              <a:defRPr/>
            </a:pPr>
            <a:endParaRPr lang="pt-BR" dirty="0" smtClean="0"/>
          </a:p>
          <a:p>
            <a:pPr marL="109537" indent="0">
              <a:buNone/>
              <a:defRPr/>
            </a:pPr>
            <a:r>
              <a:rPr lang="pt-BR" b="1" dirty="0" smtClean="0"/>
              <a:t>Diretrizes:</a:t>
            </a:r>
          </a:p>
          <a:p>
            <a:pPr marL="109537" indent="0">
              <a:buNone/>
              <a:defRPr/>
            </a:pPr>
            <a:endParaRPr lang="pt-BR" dirty="0" smtClean="0"/>
          </a:p>
          <a:p>
            <a:pPr marL="571500" indent="-571500">
              <a:buFont typeface="+mj-lt"/>
              <a:buAutoNum type="romanUcPeriod"/>
            </a:pPr>
            <a:r>
              <a:rPr lang="pt-BR" dirty="0"/>
              <a:t>interação dialógica entre universidade e comunidade externa;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contribuição </a:t>
            </a:r>
            <a:r>
              <a:rPr lang="pt-BR" dirty="0"/>
              <a:t>para a formação profissional e cidadã dos discentes;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impacto </a:t>
            </a:r>
            <a:r>
              <a:rPr lang="pt-BR" dirty="0"/>
              <a:t>e transformação social;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smtClean="0"/>
              <a:t>interdisciplinaridade </a:t>
            </a:r>
            <a:r>
              <a:rPr lang="pt-BR" dirty="0"/>
              <a:t>e </a:t>
            </a:r>
            <a:r>
              <a:rPr lang="pt-BR" dirty="0" err="1"/>
              <a:t>interprofissionalidade</a:t>
            </a:r>
            <a:r>
              <a:rPr lang="pt-BR" dirty="0"/>
              <a:t>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 err="1" smtClean="0"/>
              <a:t>indissociabilidade</a:t>
            </a:r>
            <a:r>
              <a:rPr lang="pt-BR" dirty="0" smtClean="0"/>
              <a:t> </a:t>
            </a:r>
            <a:r>
              <a:rPr lang="pt-BR" dirty="0"/>
              <a:t>entre ensino, pesquisa e </a:t>
            </a:r>
            <a:r>
              <a:rPr lang="pt-BR" dirty="0" smtClean="0"/>
              <a:t>extensão.</a:t>
            </a:r>
            <a:endParaRPr lang="pt-BR" dirty="0"/>
          </a:p>
          <a:p>
            <a:pPr algn="r">
              <a:buNone/>
              <a:defRPr/>
            </a:pPr>
            <a:r>
              <a:rPr lang="pt-BR" sz="1700" dirty="0"/>
              <a:t>(Resolução UNIPAMPA n. </a:t>
            </a:r>
            <a:r>
              <a:rPr lang="pt-BR" sz="1700" dirty="0" smtClean="0"/>
              <a:t>104/2015)</a:t>
            </a:r>
            <a:endParaRPr lang="pt-BR" sz="17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05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pt-BR" altLang="pt-BR" dirty="0" smtClean="0"/>
              <a:t>Comunicação</a:t>
            </a:r>
            <a:endParaRPr lang="pt-BR" altLang="pt-BR" dirty="0"/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pt-BR" altLang="pt-BR" dirty="0"/>
              <a:t>Cultura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pt-BR" altLang="pt-BR" dirty="0"/>
              <a:t>Direitos Humanos e Justiça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pt-BR" altLang="pt-BR" dirty="0"/>
              <a:t>Educação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pt-BR" altLang="pt-BR" dirty="0"/>
              <a:t>Meio Ambiente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pt-BR" altLang="pt-BR" dirty="0"/>
              <a:t>Saúde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pt-BR" altLang="pt-BR" dirty="0"/>
              <a:t>Tecnologia e Produção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pt-BR" altLang="pt-BR" dirty="0" smtClean="0"/>
              <a:t>Trabalho</a:t>
            </a:r>
            <a:endParaRPr lang="pt-BR" alt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Temáticas</a:t>
            </a:r>
          </a:p>
        </p:txBody>
      </p:sp>
    </p:spTree>
    <p:extLst>
      <p:ext uri="{BB962C8B-B14F-4D97-AF65-F5344CB8AC3E}">
        <p14:creationId xmlns:p14="http://schemas.microsoft.com/office/powerpoint/2010/main" val="39982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252000" y="1193639"/>
            <a:ext cx="8640000" cy="5022459"/>
          </a:xfrm>
        </p:spPr>
        <p:txBody>
          <a:bodyPr>
            <a:normAutofit fontScale="92500"/>
          </a:bodyPr>
          <a:lstStyle/>
          <a:p>
            <a:pPr marL="107950" indent="0">
              <a:buNone/>
            </a:pPr>
            <a:endParaRPr lang="pt-BR" altLang="pt-BR" dirty="0" smtClean="0"/>
          </a:p>
          <a:p>
            <a:pPr marL="107950" indent="0">
              <a:buNone/>
            </a:pPr>
            <a:r>
              <a:rPr lang="pt-BR" altLang="pt-BR" b="1" dirty="0" smtClean="0"/>
              <a:t>Classificação das Ações:</a:t>
            </a:r>
          </a:p>
          <a:p>
            <a:pPr marL="107950" indent="0">
              <a:buNone/>
            </a:pPr>
            <a:endParaRPr lang="pt-BR" altLang="pt-BR" b="1" dirty="0" smtClean="0"/>
          </a:p>
          <a:p>
            <a:r>
              <a:rPr lang="pt-BR" b="1" dirty="0"/>
              <a:t>Projetos</a:t>
            </a:r>
            <a:r>
              <a:rPr lang="pt-BR" dirty="0"/>
              <a:t> – conjunto de ações articuladas em torno de tema e </a:t>
            </a:r>
            <a:r>
              <a:rPr lang="pt-BR" dirty="0" smtClean="0"/>
              <a:t>objetivos comuns</a:t>
            </a:r>
            <a:r>
              <a:rPr lang="pt-BR" dirty="0"/>
              <a:t>;</a:t>
            </a:r>
          </a:p>
          <a:p>
            <a:r>
              <a:rPr lang="pt-BR" b="1" dirty="0" smtClean="0"/>
              <a:t>Programas</a:t>
            </a:r>
            <a:r>
              <a:rPr lang="pt-BR" dirty="0" smtClean="0"/>
              <a:t> </a:t>
            </a:r>
            <a:r>
              <a:rPr lang="pt-BR" dirty="0"/>
              <a:t>– conjunto de projetos articulados, podendo </a:t>
            </a:r>
            <a:r>
              <a:rPr lang="pt-BR" dirty="0" smtClean="0"/>
              <a:t>contemplar mais </a:t>
            </a:r>
            <a:r>
              <a:rPr lang="pt-BR" dirty="0"/>
              <a:t>de uma modalidade de ação (projeto, cursos, eventos);</a:t>
            </a:r>
          </a:p>
          <a:p>
            <a:r>
              <a:rPr lang="pt-BR" b="1" dirty="0" smtClean="0"/>
              <a:t>Cursos</a:t>
            </a:r>
            <a:r>
              <a:rPr lang="pt-BR" dirty="0" smtClean="0"/>
              <a:t> </a:t>
            </a:r>
            <a:r>
              <a:rPr lang="pt-BR" dirty="0"/>
              <a:t>– atividades de formação;</a:t>
            </a:r>
          </a:p>
          <a:p>
            <a:r>
              <a:rPr lang="pt-BR" b="1" dirty="0" smtClean="0"/>
              <a:t>Eventos</a:t>
            </a:r>
            <a:r>
              <a:rPr lang="pt-BR" dirty="0" smtClean="0"/>
              <a:t> </a:t>
            </a:r>
            <a:r>
              <a:rPr lang="pt-BR" dirty="0"/>
              <a:t>– atividades de caráter artístico ou científico.</a:t>
            </a:r>
            <a:endParaRPr lang="pt-BR" altLang="pt-BR" dirty="0" smtClean="0"/>
          </a:p>
          <a:p>
            <a:pPr marL="679450" indent="-571500" algn="r">
              <a:buNone/>
            </a:pPr>
            <a:r>
              <a:rPr lang="pt-BR" altLang="pt-BR" sz="1700" dirty="0"/>
              <a:t>(</a:t>
            </a:r>
            <a:r>
              <a:rPr lang="pt-BR" altLang="pt-BR" sz="1700" dirty="0"/>
              <a:t>Resolução UNIPAMPA n. </a:t>
            </a:r>
            <a:r>
              <a:rPr lang="pt-BR" altLang="pt-BR" sz="1700" dirty="0"/>
              <a:t>104/2015)</a:t>
            </a:r>
            <a:endParaRPr lang="pt-BR" altLang="pt-BR" sz="17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 de Ações de Extensão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3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Áreas do Conhecimento:</a:t>
            </a:r>
          </a:p>
          <a:p>
            <a:r>
              <a:rPr lang="pt-BR" altLang="pt-BR" dirty="0">
                <a:solidFill>
                  <a:srgbClr val="008B3A"/>
                </a:solidFill>
              </a:rPr>
              <a:t>Ciências Exatas e da Terra</a:t>
            </a:r>
          </a:p>
          <a:p>
            <a:r>
              <a:rPr lang="pt-BR" altLang="pt-BR" dirty="0"/>
              <a:t>Ciências Biológicas</a:t>
            </a:r>
          </a:p>
          <a:p>
            <a:r>
              <a:rPr lang="pt-BR" altLang="pt-BR" dirty="0"/>
              <a:t>Engenharia/Tecnologia</a:t>
            </a:r>
          </a:p>
          <a:p>
            <a:r>
              <a:rPr lang="pt-BR" altLang="pt-BR" dirty="0"/>
              <a:t>Ciências da Saúde</a:t>
            </a:r>
          </a:p>
          <a:p>
            <a:r>
              <a:rPr lang="pt-BR" altLang="pt-BR" dirty="0"/>
              <a:t>Ciências Agrárias</a:t>
            </a:r>
          </a:p>
          <a:p>
            <a:r>
              <a:rPr lang="pt-BR" altLang="pt-BR" dirty="0"/>
              <a:t>Ciências Sociais</a:t>
            </a:r>
          </a:p>
          <a:p>
            <a:r>
              <a:rPr lang="pt-BR" altLang="pt-BR" dirty="0"/>
              <a:t>Ciências Humanas</a:t>
            </a:r>
          </a:p>
          <a:p>
            <a:r>
              <a:rPr lang="pt-BR" altLang="pt-BR" dirty="0" smtClean="0"/>
              <a:t>Linguística</a:t>
            </a:r>
            <a:r>
              <a:rPr lang="pt-BR" altLang="pt-BR" dirty="0"/>
              <a:t>, Letras e </a:t>
            </a:r>
            <a:r>
              <a:rPr lang="pt-BR" altLang="pt-BR" dirty="0" smtClean="0"/>
              <a:t>Artes</a:t>
            </a:r>
            <a:endParaRPr lang="pt-BR" alt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de Ações de Extensão</a:t>
            </a:r>
          </a:p>
        </p:txBody>
      </p:sp>
    </p:spTree>
    <p:extLst>
      <p:ext uri="{BB962C8B-B14F-4D97-AF65-F5344CB8AC3E}">
        <p14:creationId xmlns:p14="http://schemas.microsoft.com/office/powerpoint/2010/main" val="37078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534988" indent="-534988">
              <a:buNone/>
            </a:pPr>
            <a:r>
              <a:rPr lang="pt-BR" altLang="pt-BR" dirty="0" smtClean="0"/>
              <a:t>	“</a:t>
            </a:r>
            <a:r>
              <a:rPr lang="pt-BR" altLang="pt-BR" dirty="0"/>
              <a:t>A </a:t>
            </a:r>
            <a:r>
              <a:rPr lang="pt-BR" altLang="pt-BR" dirty="0" smtClean="0"/>
              <a:t>ação </a:t>
            </a:r>
            <a:r>
              <a:rPr lang="pt-BR" altLang="pt-BR" dirty="0"/>
              <a:t>de extensão deve ser executada por equipe formada por </a:t>
            </a:r>
            <a:r>
              <a:rPr lang="pt-BR" altLang="pt-BR" b="1" dirty="0"/>
              <a:t>discente</a:t>
            </a:r>
            <a:r>
              <a:rPr lang="pt-BR" altLang="pt-BR" dirty="0"/>
              <a:t> de curso de graduação ou pós-graduação </a:t>
            </a:r>
            <a:r>
              <a:rPr lang="pt-BR" altLang="pt-BR" b="1" dirty="0"/>
              <a:t>regularmente matriculado </a:t>
            </a:r>
            <a:r>
              <a:rPr lang="pt-BR" altLang="pt-BR" dirty="0"/>
              <a:t>no período de execução da ação e servidor (</a:t>
            </a:r>
            <a:r>
              <a:rPr lang="pt-BR" altLang="pt-BR" b="1" dirty="0"/>
              <a:t>docente ou técnico-administrativo</a:t>
            </a:r>
            <a:r>
              <a:rPr lang="pt-BR" altLang="pt-BR" dirty="0"/>
              <a:t>) com </a:t>
            </a:r>
            <a:r>
              <a:rPr lang="pt-BR" altLang="pt-BR" dirty="0" smtClean="0"/>
              <a:t>vínculo </a:t>
            </a:r>
            <a:r>
              <a:rPr lang="pt-BR" altLang="pt-BR" dirty="0"/>
              <a:t>ativo na Instituição.”</a:t>
            </a:r>
          </a:p>
          <a:p>
            <a:pPr algn="r">
              <a:buNone/>
            </a:pPr>
            <a:r>
              <a:rPr lang="pt-BR" altLang="pt-BR" sz="1600" dirty="0" smtClean="0"/>
              <a:t>(</a:t>
            </a:r>
            <a:r>
              <a:rPr lang="pt-BR" altLang="pt-BR" sz="1600" dirty="0"/>
              <a:t>Resolução UNIPAMPA n. </a:t>
            </a:r>
            <a:r>
              <a:rPr lang="pt-BR" altLang="pt-BR" sz="1600" dirty="0"/>
              <a:t>104/2015)</a:t>
            </a:r>
            <a:endParaRPr lang="pt-BR" altLang="pt-BR" sz="16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de Ações de Extensão</a:t>
            </a:r>
          </a:p>
        </p:txBody>
      </p:sp>
    </p:spTree>
    <p:extLst>
      <p:ext uri="{BB962C8B-B14F-4D97-AF65-F5344CB8AC3E}">
        <p14:creationId xmlns:p14="http://schemas.microsoft.com/office/powerpoint/2010/main" val="13757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1617581-E9EE-3D4E-8BB2-70169B9216B8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e Extensão Universitária</a:t>
            </a:r>
          </a:p>
        </p:txBody>
      </p:sp>
      <p:graphicFrame>
        <p:nvGraphicFramePr>
          <p:cNvPr id="7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423034"/>
              </p:ext>
            </p:extLst>
          </p:nvPr>
        </p:nvGraphicFramePr>
        <p:xfrm>
          <a:off x="252000" y="1956945"/>
          <a:ext cx="8639176" cy="357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76491"/>
                <a:gridCol w="326268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Título do Projeto</a:t>
                      </a:r>
                      <a:endParaRPr lang="pt-BR" dirty="0"/>
                    </a:p>
                  </a:txBody>
                  <a:tcPr>
                    <a:solidFill>
                      <a:srgbClr val="008B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Coordenador</a:t>
                      </a:r>
                      <a:endParaRPr lang="pt-BR" dirty="0"/>
                    </a:p>
                  </a:txBody>
                  <a:tcPr>
                    <a:solidFill>
                      <a:srgbClr val="008B3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Clube de Astronomia:</a:t>
                      </a:r>
                      <a:r>
                        <a:rPr lang="pt-BR" baseline="0" dirty="0" smtClean="0"/>
                        <a:t> divulgação científica através da astronomia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dirty="0" smtClean="0"/>
                        <a:t>Prof. Alessandro Girard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altLang="pt-BR" dirty="0" smtClean="0"/>
                        <a:t>Acessibilidade e Inclusão Digital – formação de professores em pauta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Profa. Amanda </a:t>
                      </a:r>
                      <a:r>
                        <a:rPr lang="pt-BR" dirty="0" err="1" smtClean="0"/>
                        <a:t>Meincke</a:t>
                      </a:r>
                      <a:r>
                        <a:rPr lang="pt-BR" dirty="0" smtClean="0"/>
                        <a:t> Melo</a:t>
                      </a:r>
                      <a:endParaRPr lang="pt-BR" alt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GEInfoEdu</a:t>
                      </a:r>
                      <a:r>
                        <a:rPr lang="pt-BR" dirty="0" smtClean="0"/>
                        <a:t> – Grupo de Estudos em Informática na Educação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Profa. Amanda </a:t>
                      </a:r>
                      <a:r>
                        <a:rPr lang="pt-BR" dirty="0" err="1" smtClean="0"/>
                        <a:t>Meincke</a:t>
                      </a:r>
                      <a:r>
                        <a:rPr lang="pt-BR" dirty="0" smtClean="0"/>
                        <a:t> Melo</a:t>
                      </a:r>
                      <a:endParaRPr lang="pt-BR" alt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Programa C – Comunidade, </a:t>
                      </a:r>
                      <a:r>
                        <a:rPr lang="en-US" dirty="0" err="1" smtClean="0"/>
                        <a:t>Computação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Cultura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Comunicação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Ciência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Cidadania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Criatividade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Colaboração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dirty="0" smtClean="0"/>
                        <a:t>Profa. Aline Vieira de Mello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 Informática na Educação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Roberta dos</a:t>
                      </a:r>
                      <a:r>
                        <a:rPr lang="pt-B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Santos </a:t>
                      </a:r>
                      <a:r>
                        <a:rPr lang="pt-BR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</a:t>
                      </a:r>
                      <a:endParaRPr lang="pt-BR" altLang="pt-B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34631" y="1446694"/>
            <a:ext cx="860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Projetos de Extensão na área da Computação do Campus Alegrete da UNIPAMPA em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51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 para Au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Material para Aula.potx</Template>
  <TotalTime>1568</TotalTime>
  <Words>812</Words>
  <Application>Microsoft Office PowerPoint</Application>
  <PresentationFormat>Apresentação na tela (4:3)</PresentationFormat>
  <Paragraphs>146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Material para Aula</vt:lpstr>
      <vt:lpstr>Extensão Universitária</vt:lpstr>
      <vt:lpstr>Agenda</vt:lpstr>
      <vt:lpstr>Caracterização</vt:lpstr>
      <vt:lpstr>Caracterização</vt:lpstr>
      <vt:lpstr>Áreas Temáticas</vt:lpstr>
      <vt:lpstr>Organização de Ações de Extensão</vt:lpstr>
      <vt:lpstr>Organização de Ações de Extensão</vt:lpstr>
      <vt:lpstr>Organização de Ações de Extensão</vt:lpstr>
      <vt:lpstr>Computação e Extensão Universitária</vt:lpstr>
      <vt:lpstr>Computação e Extensão Universitária</vt:lpstr>
      <vt:lpstr>Computação e Extensão Universitária</vt:lpstr>
      <vt:lpstr>Computação e Extensão Universitária</vt:lpstr>
      <vt:lpstr>Apresentação do PowerPoint</vt:lpstr>
      <vt:lpstr>Gera!</vt:lpstr>
      <vt:lpstr>Resolve!</vt:lpstr>
      <vt:lpstr>Gurias na Computação</vt:lpstr>
      <vt:lpstr>Computação e Extensão Universitária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Pablo S. da Silva</dc:creator>
  <cp:lastModifiedBy>ANDREA SABEDRA BORDIN</cp:lastModifiedBy>
  <cp:revision>149</cp:revision>
  <dcterms:created xsi:type="dcterms:W3CDTF">2011-09-29T18:17:00Z</dcterms:created>
  <dcterms:modified xsi:type="dcterms:W3CDTF">2017-03-24T21:02:29Z</dcterms:modified>
</cp:coreProperties>
</file>